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8"/>
  </p:notesMasterIdLst>
  <p:sldIdLst>
    <p:sldId id="256" r:id="rId2"/>
    <p:sldId id="295" r:id="rId3"/>
    <p:sldId id="297" r:id="rId4"/>
    <p:sldId id="259" r:id="rId5"/>
    <p:sldId id="296" r:id="rId6"/>
    <p:sldId id="304" r:id="rId7"/>
    <p:sldId id="305" r:id="rId8"/>
    <p:sldId id="293" r:id="rId9"/>
    <p:sldId id="294" r:id="rId10"/>
    <p:sldId id="327" r:id="rId11"/>
    <p:sldId id="326" r:id="rId12"/>
    <p:sldId id="330" r:id="rId13"/>
    <p:sldId id="329" r:id="rId14"/>
    <p:sldId id="301" r:id="rId15"/>
    <p:sldId id="302" r:id="rId16"/>
    <p:sldId id="303" r:id="rId17"/>
    <p:sldId id="331" r:id="rId18"/>
    <p:sldId id="306" r:id="rId19"/>
    <p:sldId id="298" r:id="rId20"/>
    <p:sldId id="299" r:id="rId21"/>
    <p:sldId id="300" r:id="rId22"/>
    <p:sldId id="314" r:id="rId23"/>
    <p:sldId id="333" r:id="rId24"/>
    <p:sldId id="334" r:id="rId25"/>
    <p:sldId id="332" r:id="rId26"/>
    <p:sldId id="315" r:id="rId27"/>
    <p:sldId id="316" r:id="rId28"/>
    <p:sldId id="336" r:id="rId29"/>
    <p:sldId id="337" r:id="rId30"/>
    <p:sldId id="335" r:id="rId31"/>
    <p:sldId id="319" r:id="rId32"/>
    <p:sldId id="320" r:id="rId33"/>
    <p:sldId id="339" r:id="rId34"/>
    <p:sldId id="338" r:id="rId35"/>
    <p:sldId id="340" r:id="rId36"/>
    <p:sldId id="321" r:id="rId37"/>
    <p:sldId id="322" r:id="rId38"/>
    <p:sldId id="342" r:id="rId39"/>
    <p:sldId id="341" r:id="rId40"/>
    <p:sldId id="345" r:id="rId41"/>
    <p:sldId id="346" r:id="rId42"/>
    <p:sldId id="323" r:id="rId43"/>
    <p:sldId id="325" r:id="rId44"/>
    <p:sldId id="347" r:id="rId45"/>
    <p:sldId id="343" r:id="rId46"/>
    <p:sldId id="280" r:id="rId47"/>
    <p:sldId id="349" r:id="rId48"/>
    <p:sldId id="281" r:id="rId49"/>
    <p:sldId id="283" r:id="rId50"/>
    <p:sldId id="285" r:id="rId51"/>
    <p:sldId id="286" r:id="rId52"/>
    <p:sldId id="287" r:id="rId53"/>
    <p:sldId id="290" r:id="rId54"/>
    <p:sldId id="282" r:id="rId55"/>
    <p:sldId id="348" r:id="rId56"/>
    <p:sldId id="344"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6" d="100"/>
          <a:sy n="56" d="100"/>
        </p:scale>
        <p:origin x="-712" y="-112"/>
      </p:cViewPr>
      <p:guideLst>
        <p:guide orient="horz" pos="2160"/>
        <p:guide pos="2880"/>
      </p:guideLst>
    </p:cSldViewPr>
  </p:slideViewPr>
  <p:notesTextViewPr>
    <p:cViewPr>
      <p:scale>
        <a:sx n="100" d="100"/>
        <a:sy n="100" d="100"/>
      </p:scale>
      <p:origin x="0" y="0"/>
    </p:cViewPr>
  </p:notesTextViewPr>
  <p:sorterViewPr>
    <p:cViewPr>
      <p:scale>
        <a:sx n="141" d="100"/>
        <a:sy n="141" d="100"/>
      </p:scale>
      <p:origin x="0" y="229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639D3F-2383-264A-BE9B-32FE466B3E08}" type="datetimeFigureOut">
              <a:rPr lang="en-US" smtClean="0"/>
              <a:t>23-01-14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E8C614-72FE-2442-A586-DC2059E0066E}" type="slidenum">
              <a:rPr lang="en-US" smtClean="0"/>
              <a:t>‹#›</a:t>
            </a:fld>
            <a:endParaRPr lang="en-US"/>
          </a:p>
        </p:txBody>
      </p:sp>
    </p:spTree>
    <p:extLst>
      <p:ext uri="{BB962C8B-B14F-4D97-AF65-F5344CB8AC3E}">
        <p14:creationId xmlns:p14="http://schemas.microsoft.com/office/powerpoint/2010/main" val="8920711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2296" indent="0">
              <a:buNone/>
            </a:pPr>
            <a:r>
              <a:rPr lang="en-US" b="0" u="none" dirty="0" smtClean="0"/>
              <a:t>Based on Ming </a:t>
            </a:r>
            <a:r>
              <a:rPr lang="en-US" b="0" u="none" dirty="0" err="1" smtClean="0"/>
              <a:t>Kuo’s</a:t>
            </a:r>
            <a:r>
              <a:rPr lang="en-US" b="0" u="none" dirty="0" smtClean="0"/>
              <a:t> presentation at Healthy by Nature, 22 Sept 2011, </a:t>
            </a:r>
            <a:r>
              <a:rPr lang="en-US" b="0" dirty="0" smtClean="0"/>
              <a:t>which was based on </a:t>
            </a:r>
          </a:p>
          <a:p>
            <a:r>
              <a:rPr lang="en-US" dirty="0" err="1" smtClean="0"/>
              <a:t>Kuo</a:t>
            </a:r>
            <a:r>
              <a:rPr lang="en-US" dirty="0" smtClean="0"/>
              <a:t>, Frances E. (Ming) (2010) </a:t>
            </a:r>
            <a:r>
              <a:rPr lang="en-US" u="sng" dirty="0" smtClean="0"/>
              <a:t>Parks and Other Green Environments: Essential Components of a Healthy Human Habitat</a:t>
            </a:r>
            <a:r>
              <a:rPr lang="en-US" dirty="0" smtClean="0"/>
              <a:t> Ashburn, VA: National Recreation and Park Association</a:t>
            </a:r>
          </a:p>
          <a:p>
            <a:endParaRPr lang="en-US" dirty="0"/>
          </a:p>
        </p:txBody>
      </p:sp>
      <p:sp>
        <p:nvSpPr>
          <p:cNvPr id="4" name="Slide Number Placeholder 3"/>
          <p:cNvSpPr>
            <a:spLocks noGrp="1"/>
          </p:cNvSpPr>
          <p:nvPr>
            <p:ph type="sldNum" sz="quarter" idx="10"/>
          </p:nvPr>
        </p:nvSpPr>
        <p:spPr/>
        <p:txBody>
          <a:bodyPr/>
          <a:lstStyle/>
          <a:p>
            <a:fld id="{D9EF0358-62B2-5744-A92E-0FBBF0A6BF1D}" type="slidenum">
              <a:rPr lang="en-US" smtClean="0"/>
              <a:t>4</a:t>
            </a:fld>
            <a:endParaRPr lang="en-US"/>
          </a:p>
        </p:txBody>
      </p:sp>
    </p:spTree>
    <p:extLst>
      <p:ext uri="{BB962C8B-B14F-4D97-AF65-F5344CB8AC3E}">
        <p14:creationId xmlns:p14="http://schemas.microsoft.com/office/powerpoint/2010/main" val="349653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82D5AFDB-4B8A-EF45-B724-5B2F2DAE1F9E}" type="slidenum">
              <a:rPr lang="en-US" sz="1200"/>
              <a:pPr/>
              <a:t>5</a:t>
            </a:fld>
            <a:endParaRPr lang="en-US" sz="1200"/>
          </a:p>
        </p:txBody>
      </p:sp>
      <p:sp>
        <p:nvSpPr>
          <p:cNvPr id="1474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883BD57E-0DC3-6046-9284-BDAB0D2EA1EB}" type="slidenum">
              <a:rPr lang="en-US" sz="1200"/>
              <a:pPr/>
              <a:t>6</a:t>
            </a:fld>
            <a:endParaRPr lang="en-US" sz="1200"/>
          </a:p>
        </p:txBody>
      </p:sp>
      <p:sp>
        <p:nvSpPr>
          <p:cNvPr id="1484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7891"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Millennium Ecosystem Assessment. (2005b) Living beyond</a:t>
            </a:r>
          </a:p>
          <a:p>
            <a:r>
              <a:rPr lang="en-US" sz="1200" b="0" i="0" u="none" strike="noStrike" kern="1200" baseline="0" dirty="0" smtClean="0">
                <a:solidFill>
                  <a:schemeClr val="tx1"/>
                </a:solidFill>
                <a:latin typeface="+mn-lt"/>
                <a:ea typeface="+mn-ea"/>
                <a:cs typeface="+mn-cs"/>
              </a:rPr>
              <a:t>our means: natural assets and human wellbeing (statement</a:t>
            </a:r>
          </a:p>
          <a:p>
            <a:r>
              <a:rPr lang="en-US" sz="1200" b="0" i="0" u="none" strike="noStrike" kern="1200" baseline="0" dirty="0" smtClean="0">
                <a:solidFill>
                  <a:schemeClr val="tx1"/>
                </a:solidFill>
                <a:latin typeface="+mn-lt"/>
                <a:ea typeface="+mn-ea"/>
                <a:cs typeface="+mn-cs"/>
              </a:rPr>
              <a:t>from the Board). </a:t>
            </a:r>
            <a:r>
              <a:rPr lang="en-US" sz="1200" b="0" i="0" u="none" strike="noStrike" kern="1200" baseline="0" dirty="0" err="1" smtClean="0">
                <a:solidFill>
                  <a:schemeClr val="tx1"/>
                </a:solidFill>
                <a:latin typeface="+mn-lt"/>
                <a:ea typeface="+mn-ea"/>
                <a:cs typeface="+mn-cs"/>
              </a:rPr>
              <a:t>www.maweb.org</a:t>
            </a:r>
            <a:r>
              <a:rPr lang="en-US" sz="1200" b="0" i="0" u="none" strike="noStrike" kern="1200" baseline="0" dirty="0" smtClean="0">
                <a:solidFill>
                  <a:schemeClr val="tx1"/>
                </a:solidFill>
                <a:latin typeface="+mn-lt"/>
                <a:ea typeface="+mn-ea"/>
                <a:cs typeface="+mn-cs"/>
              </a:rPr>
              <a:t>/documents/</a:t>
            </a:r>
          </a:p>
          <a:p>
            <a:r>
              <a:rPr lang="en-US" sz="1200" b="0" i="0" u="none" strike="noStrike" kern="1200" baseline="0" dirty="0" smtClean="0">
                <a:solidFill>
                  <a:schemeClr val="tx1"/>
                </a:solidFill>
                <a:latin typeface="+mn-lt"/>
                <a:ea typeface="+mn-ea"/>
                <a:cs typeface="+mn-cs"/>
              </a:rPr>
              <a:t>document.429.aspx.pdf (8 August 2011, downloaded).</a:t>
            </a:r>
            <a:endParaRPr lang="en-US" dirty="0"/>
          </a:p>
        </p:txBody>
      </p:sp>
      <p:sp>
        <p:nvSpPr>
          <p:cNvPr id="4" name="Slide Number Placeholder 3"/>
          <p:cNvSpPr>
            <a:spLocks noGrp="1"/>
          </p:cNvSpPr>
          <p:nvPr>
            <p:ph type="sldNum" sz="quarter" idx="10"/>
          </p:nvPr>
        </p:nvSpPr>
        <p:spPr/>
        <p:txBody>
          <a:bodyPr/>
          <a:lstStyle/>
          <a:p>
            <a:fld id="{A692F7FD-F29C-5D4C-9C47-78BB6B9BD2C5}" type="slidenum">
              <a:rPr lang="en-US" smtClean="0"/>
              <a:t>7</a:t>
            </a:fld>
            <a:endParaRPr lang="en-US"/>
          </a:p>
        </p:txBody>
      </p:sp>
    </p:spTree>
    <p:extLst>
      <p:ext uri="{BB962C8B-B14F-4D97-AF65-F5344CB8AC3E}">
        <p14:creationId xmlns:p14="http://schemas.microsoft.com/office/powerpoint/2010/main" val="594158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C2DF2-2DE1-124C-9188-3BC55F9C11E5}" type="slidenum">
              <a:rPr lang="en-US" smtClean="0"/>
              <a:t>10</a:t>
            </a:fld>
            <a:endParaRPr lang="en-US"/>
          </a:p>
        </p:txBody>
      </p:sp>
    </p:spTree>
    <p:extLst>
      <p:ext uri="{BB962C8B-B14F-4D97-AF65-F5344CB8AC3E}">
        <p14:creationId xmlns:p14="http://schemas.microsoft.com/office/powerpoint/2010/main" val="64747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children lost the right to roam in four generations by DAVID DERBYSHIRE, Daily Mail, 15 June 2007</a:t>
            </a:r>
          </a:p>
          <a:p>
            <a:r>
              <a:rPr lang="en-US" dirty="0" smtClean="0"/>
              <a:t>http://</a:t>
            </a:r>
            <a:r>
              <a:rPr lang="en-US" dirty="0" err="1" smtClean="0"/>
              <a:t>www.dailymail.co.uk</a:t>
            </a:r>
            <a:r>
              <a:rPr lang="en-US" dirty="0" smtClean="0"/>
              <a:t>/news/article-462091/How-children-lost-right-roam-</a:t>
            </a:r>
            <a:r>
              <a:rPr lang="en-US" dirty="0" err="1" smtClean="0"/>
              <a:t>generations.html</a:t>
            </a:r>
            <a:endParaRPr lang="en-US" smtClean="0"/>
          </a:p>
          <a:p>
            <a:endParaRPr lang="en-US"/>
          </a:p>
        </p:txBody>
      </p:sp>
      <p:sp>
        <p:nvSpPr>
          <p:cNvPr id="4" name="Slide Number Placeholder 3"/>
          <p:cNvSpPr>
            <a:spLocks noGrp="1"/>
          </p:cNvSpPr>
          <p:nvPr>
            <p:ph type="sldNum" sz="quarter" idx="10"/>
          </p:nvPr>
        </p:nvSpPr>
        <p:spPr/>
        <p:txBody>
          <a:bodyPr/>
          <a:lstStyle/>
          <a:p>
            <a:fld id="{60814215-C633-954C-9E91-49C3C4D5889A}" type="slidenum">
              <a:rPr lang="en-US" smtClean="0"/>
              <a:t>12</a:t>
            </a:fld>
            <a:endParaRPr lang="en-US"/>
          </a:p>
        </p:txBody>
      </p:sp>
    </p:spTree>
    <p:extLst>
      <p:ext uri="{BB962C8B-B14F-4D97-AF65-F5344CB8AC3E}">
        <p14:creationId xmlns:p14="http://schemas.microsoft.com/office/powerpoint/2010/main" val="1239838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Larson LR, Green GT, Cordell HK (2011). Children’s time outdoors: results and implications of the National Kids Survey. J Park </a:t>
            </a:r>
            <a:r>
              <a:rPr lang="en-US" sz="1200" b="0" i="0" u="none" strike="noStrike" kern="1200" baseline="0" dirty="0" err="1" smtClean="0">
                <a:solidFill>
                  <a:schemeClr val="tx1"/>
                </a:solidFill>
                <a:latin typeface="+mn-lt"/>
                <a:ea typeface="+mn-ea"/>
                <a:cs typeface="+mn-cs"/>
              </a:rPr>
              <a:t>Recreat</a:t>
            </a:r>
            <a:r>
              <a:rPr lang="en-US" sz="1200" b="0" i="0" u="none" strike="noStrike" kern="1200" baseline="0" dirty="0" smtClean="0">
                <a:solidFill>
                  <a:schemeClr val="tx1"/>
                </a:solidFill>
                <a:latin typeface="+mn-lt"/>
                <a:ea typeface="+mn-ea"/>
                <a:cs typeface="+mn-cs"/>
              </a:rPr>
              <a:t> Admi,29(2):1-20.</a:t>
            </a:r>
            <a:endParaRPr lang="en-US" dirty="0"/>
          </a:p>
        </p:txBody>
      </p:sp>
      <p:sp>
        <p:nvSpPr>
          <p:cNvPr id="4" name="Slide Number Placeholder 3"/>
          <p:cNvSpPr>
            <a:spLocks noGrp="1"/>
          </p:cNvSpPr>
          <p:nvPr>
            <p:ph type="sldNum" sz="quarter" idx="10"/>
          </p:nvPr>
        </p:nvSpPr>
        <p:spPr/>
        <p:txBody>
          <a:bodyPr/>
          <a:lstStyle/>
          <a:p>
            <a:fld id="{F861E0B8-1878-8447-983C-878108FF8908}" type="slidenum">
              <a:rPr lang="en-US" smtClean="0"/>
              <a:t>13</a:t>
            </a:fld>
            <a:endParaRPr lang="en-US"/>
          </a:p>
        </p:txBody>
      </p:sp>
    </p:spTree>
    <p:extLst>
      <p:ext uri="{BB962C8B-B14F-4D97-AF65-F5344CB8AC3E}">
        <p14:creationId xmlns:p14="http://schemas.microsoft.com/office/powerpoint/2010/main" val="172339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0E95F6-17A7-E24F-891E-90D83A23CBE1}" type="slidenum">
              <a:rPr lang="en-CA"/>
              <a:pPr/>
              <a:t>14</a:t>
            </a:fld>
            <a:endParaRPr lang="en-CA"/>
          </a:p>
        </p:txBody>
      </p:sp>
      <p:sp>
        <p:nvSpPr>
          <p:cNvPr id="51202" name="Rectangle 2"/>
          <p:cNvSpPr>
            <a:spLocks noGrp="1" noChangeArrowheads="1"/>
          </p:cNvSpPr>
          <p:nvPr>
            <p:ph type="body" idx="1"/>
          </p:nvPr>
        </p:nvSpPr>
        <p:spPr>
          <a:xfrm>
            <a:off x="914400" y="4343400"/>
            <a:ext cx="50292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dirty="0"/>
              <a:t>http://</a:t>
            </a:r>
            <a:r>
              <a:rPr lang="en-US" dirty="0" err="1"/>
              <a:t>earthobservatory.nasa.gov</a:t>
            </a:r>
            <a:r>
              <a:rPr lang="en-US" dirty="0"/>
              <a:t>/Newsroom/</a:t>
            </a:r>
            <a:r>
              <a:rPr lang="en-US" dirty="0" err="1"/>
              <a:t>NewImages</a:t>
            </a:r>
            <a:r>
              <a:rPr lang="en-US" dirty="0"/>
              <a:t>/Images/</a:t>
            </a:r>
            <a:r>
              <a:rPr lang="en-US" dirty="0" err="1"/>
              <a:t>earth_lights.jpg</a:t>
            </a:r>
            <a:endParaRPr lang="en-US" dirty="0"/>
          </a:p>
        </p:txBody>
      </p:sp>
      <p:sp>
        <p:nvSpPr>
          <p:cNvPr id="51203" name="Rectangle 3"/>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 uri="{FAA26D3D-D897-4be2-8F04-BA451C77F1D7}">
              <ma14:placeholderFlag xmlns:ma14="http://schemas.microsoft.com/office/mac/drawingml/2011/main" val="1"/>
            </a:ext>
          </a:extLs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 </a:t>
            </a:r>
            <a:r>
              <a:rPr lang="en-US" dirty="0" err="1" smtClean="0"/>
              <a:t>Cinzano</a:t>
            </a:r>
            <a:r>
              <a:rPr lang="en-US" dirty="0" smtClean="0"/>
              <a:t>, F. </a:t>
            </a:r>
            <a:r>
              <a:rPr lang="en-US" dirty="0" err="1" smtClean="0"/>
              <a:t>Falchi</a:t>
            </a:r>
            <a:r>
              <a:rPr lang="en-US" dirty="0" smtClean="0"/>
              <a:t> and C.D. </a:t>
            </a:r>
            <a:r>
              <a:rPr lang="en-US" dirty="0" err="1" smtClean="0"/>
              <a:t>Elvidge</a:t>
            </a:r>
            <a:r>
              <a:rPr lang="en-US" dirty="0" smtClean="0"/>
              <a:t> (2001) The first World Atlas of the artificial night sky brightness  </a:t>
            </a:r>
            <a:r>
              <a:rPr lang="en-US" i="1" dirty="0" smtClean="0"/>
              <a:t>Monthly Notices of the Royal Astronomical Society</a:t>
            </a:r>
            <a:r>
              <a:rPr lang="en-US" i="0" baseline="0" dirty="0" smtClean="0"/>
              <a:t> 328(3): 689 – 707 </a:t>
            </a:r>
            <a:endParaRPr lang="en-US" dirty="0" smtClean="0"/>
          </a:p>
          <a:p>
            <a:endParaRPr lang="en-US" dirty="0" smtClean="0"/>
          </a:p>
          <a:p>
            <a:r>
              <a:rPr lang="en-US" dirty="0" err="1" smtClean="0"/>
              <a:t>Chepesiuk</a:t>
            </a:r>
            <a:r>
              <a:rPr lang="en-US" dirty="0" smtClean="0"/>
              <a:t> R 2009. Missing the Dark: Health Effects of Light Pollution. Environ Health </a:t>
            </a:r>
            <a:r>
              <a:rPr lang="en-US" dirty="0" err="1" smtClean="0"/>
              <a:t>Perspect</a:t>
            </a:r>
            <a:r>
              <a:rPr lang="en-US" dirty="0" smtClean="0"/>
              <a:t> 117(1):</a:t>
            </a:r>
            <a:r>
              <a:rPr lang="en-US" baseline="0" dirty="0" smtClean="0"/>
              <a:t> </a:t>
            </a:r>
            <a:r>
              <a:rPr lang="en-US" dirty="0" smtClean="0"/>
              <a:t>A20-A27</a:t>
            </a:r>
            <a:endParaRPr lang="en-US" dirty="0"/>
          </a:p>
        </p:txBody>
      </p:sp>
      <p:sp>
        <p:nvSpPr>
          <p:cNvPr id="4" name="Slide Number Placeholder 3"/>
          <p:cNvSpPr>
            <a:spLocks noGrp="1"/>
          </p:cNvSpPr>
          <p:nvPr>
            <p:ph type="sldNum" sz="quarter" idx="10"/>
          </p:nvPr>
        </p:nvSpPr>
        <p:spPr/>
        <p:txBody>
          <a:bodyPr/>
          <a:lstStyle/>
          <a:p>
            <a:fld id="{D9EF0358-62B2-5744-A92E-0FBBF0A6BF1D}" type="slidenum">
              <a:rPr lang="en-US" smtClean="0"/>
              <a:t>15</a:t>
            </a:fld>
            <a:endParaRPr lang="en-US"/>
          </a:p>
        </p:txBody>
      </p:sp>
    </p:spTree>
    <p:extLst>
      <p:ext uri="{BB962C8B-B14F-4D97-AF65-F5344CB8AC3E}">
        <p14:creationId xmlns:p14="http://schemas.microsoft.com/office/powerpoint/2010/main" val="166745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249BA897-5A3B-F14A-8473-A075C2B94725}" type="slidenum">
              <a:rPr lang="en-US" sz="1200"/>
              <a:pPr/>
              <a:t>19</a:t>
            </a:fld>
            <a:endParaRPr lang="en-US" sz="1200"/>
          </a:p>
        </p:txBody>
      </p:sp>
      <p:sp>
        <p:nvSpPr>
          <p:cNvPr id="1587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A53521B8-E5EB-AE4F-8595-F4396DC353AB}" type="slidenum">
              <a:rPr lang="en-US" sz="1200"/>
              <a:pPr/>
              <a:t>20</a:t>
            </a:fld>
            <a:endParaRPr lang="en-US" sz="1200"/>
          </a:p>
        </p:txBody>
      </p:sp>
      <p:sp>
        <p:nvSpPr>
          <p:cNvPr id="1597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6563"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4854896A-E84C-DF46-B1B4-D2685205B412}" type="slidenum">
              <a:rPr lang="en-US" sz="1200"/>
              <a:pPr/>
              <a:t>21</a:t>
            </a:fld>
            <a:endParaRPr lang="en-US" sz="1200"/>
          </a:p>
        </p:txBody>
      </p:sp>
      <p:sp>
        <p:nvSpPr>
          <p:cNvPr id="1607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59C735A5-39D4-5340-AA7B-12A96C4B1420}" type="slidenum">
              <a:rPr lang="en-US" sz="1200"/>
              <a:pPr/>
              <a:t>22</a:t>
            </a:fld>
            <a:endParaRPr lang="en-US" sz="1200"/>
          </a:p>
        </p:txBody>
      </p:sp>
      <p:sp>
        <p:nvSpPr>
          <p:cNvPr id="1730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187"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Frances E. (Ming) (2010) </a:t>
            </a:r>
            <a:r>
              <a:rPr lang="en-US" sz="1200" u="sng" kern="1200" dirty="0" smtClean="0">
                <a:solidFill>
                  <a:schemeClr val="tx1"/>
                </a:solidFill>
                <a:effectLst/>
                <a:latin typeface="+mn-lt"/>
                <a:ea typeface="+mn-ea"/>
                <a:cs typeface="+mn-cs"/>
              </a:rPr>
              <a:t>Parks and Other Green Environments: Essential Components of a Healthy Human Habitat</a:t>
            </a:r>
            <a:r>
              <a:rPr lang="en-US" sz="1200" kern="1200" dirty="0" smtClean="0">
                <a:solidFill>
                  <a:schemeClr val="tx1"/>
                </a:solidFill>
                <a:effectLst/>
                <a:latin typeface="+mn-lt"/>
                <a:ea typeface="+mn-ea"/>
                <a:cs typeface="+mn-cs"/>
              </a:rPr>
              <a:t> Ashburn, VA: National Recreation and Park Association</a:t>
            </a:r>
            <a:r>
              <a:rPr lang="en-GB" dirty="0" smtClean="0">
                <a:effectLst/>
              </a:rPr>
              <a:t> </a:t>
            </a:r>
            <a:endParaRPr lang="en-US" dirty="0"/>
          </a:p>
        </p:txBody>
      </p:sp>
      <p:sp>
        <p:nvSpPr>
          <p:cNvPr id="4" name="Slide Number Placeholder 3"/>
          <p:cNvSpPr>
            <a:spLocks noGrp="1"/>
          </p:cNvSpPr>
          <p:nvPr>
            <p:ph type="sldNum" sz="quarter" idx="10"/>
          </p:nvPr>
        </p:nvSpPr>
        <p:spPr/>
        <p:txBody>
          <a:bodyPr/>
          <a:lstStyle/>
          <a:p>
            <a:fld id="{F591B489-E0C9-A24B-A511-5B6801965893}" type="slidenum">
              <a:rPr lang="en-US" smtClean="0"/>
              <a:t>24</a:t>
            </a:fld>
            <a:endParaRPr lang="en-US"/>
          </a:p>
        </p:txBody>
      </p:sp>
    </p:spTree>
    <p:extLst>
      <p:ext uri="{BB962C8B-B14F-4D97-AF65-F5344CB8AC3E}">
        <p14:creationId xmlns:p14="http://schemas.microsoft.com/office/powerpoint/2010/main" val="1520997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Ming</a:t>
            </a:r>
            <a:r>
              <a:rPr lang="en-US" baseline="0" dirty="0" smtClean="0"/>
              <a:t> </a:t>
            </a:r>
            <a:r>
              <a:rPr lang="en-US" baseline="0" dirty="0" err="1" smtClean="0"/>
              <a:t>Kuo</a:t>
            </a:r>
            <a:endParaRPr lang="en-US" dirty="0"/>
          </a:p>
        </p:txBody>
      </p:sp>
      <p:sp>
        <p:nvSpPr>
          <p:cNvPr id="4" name="Slide Number Placeholder 3"/>
          <p:cNvSpPr>
            <a:spLocks noGrp="1"/>
          </p:cNvSpPr>
          <p:nvPr>
            <p:ph type="sldNum" sz="quarter" idx="10"/>
          </p:nvPr>
        </p:nvSpPr>
        <p:spPr/>
        <p:txBody>
          <a:bodyPr/>
          <a:lstStyle/>
          <a:p>
            <a:fld id="{595BADC8-70B7-E949-A371-A47A9344F405}" type="slidenum">
              <a:rPr lang="en-US" smtClean="0"/>
              <a:t>25</a:t>
            </a:fld>
            <a:endParaRPr lang="en-US"/>
          </a:p>
        </p:txBody>
      </p:sp>
    </p:spTree>
    <p:extLst>
      <p:ext uri="{BB962C8B-B14F-4D97-AF65-F5344CB8AC3E}">
        <p14:creationId xmlns:p14="http://schemas.microsoft.com/office/powerpoint/2010/main" val="2038495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dirty="0" err="1" smtClean="0"/>
              <a:t>Kuo</a:t>
            </a:r>
            <a:r>
              <a:rPr lang="en-US" dirty="0" smtClean="0"/>
              <a:t>, Ming </a:t>
            </a:r>
            <a:r>
              <a:rPr lang="en-US" b="0" u="none" dirty="0" smtClean="0"/>
              <a:t>(2010) </a:t>
            </a:r>
            <a:r>
              <a:rPr lang="en-US" sz="1200" b="0" i="0" u="none" strike="noStrike" kern="1200" baseline="0" dirty="0" smtClean="0">
                <a:solidFill>
                  <a:schemeClr val="tx1"/>
                </a:solidFill>
                <a:latin typeface="+mn-lt"/>
                <a:ea typeface="+mn-ea"/>
                <a:cs typeface="+mn-cs"/>
              </a:rPr>
              <a:t>  </a:t>
            </a:r>
            <a:r>
              <a:rPr lang="en-US" sz="1200" b="1" i="0" u="sng" strike="noStrike" kern="1200" baseline="0" dirty="0" smtClean="0">
                <a:solidFill>
                  <a:schemeClr val="tx1"/>
                </a:solidFill>
                <a:latin typeface="+mn-lt"/>
                <a:ea typeface="+mn-ea"/>
                <a:cs typeface="+mn-cs"/>
              </a:rPr>
              <a:t>Parks and Other Green Environments: Essential Components of a Healthy Human Habitat (Executive Summary)</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Ashburn, VA: </a:t>
            </a:r>
            <a:r>
              <a:rPr lang="en-US" sz="1200" b="0" i="0" u="none" strike="noStrike" kern="1200" baseline="0" dirty="0" err="1" smtClean="0">
                <a:solidFill>
                  <a:schemeClr val="tx1"/>
                </a:solidFill>
                <a:latin typeface="+mn-lt"/>
                <a:ea typeface="+mn-ea"/>
                <a:cs typeface="+mn-cs"/>
              </a:rPr>
              <a:t>Natioanl</a:t>
            </a:r>
            <a:r>
              <a:rPr lang="en-US" sz="1200" b="0" i="0" u="none" strike="noStrike" kern="1200" baseline="0" dirty="0" smtClean="0">
                <a:solidFill>
                  <a:schemeClr val="tx1"/>
                </a:solidFill>
                <a:latin typeface="+mn-lt"/>
                <a:ea typeface="+mn-ea"/>
                <a:cs typeface="+mn-cs"/>
              </a:rPr>
              <a:t> Recreation Association </a:t>
            </a:r>
            <a:endParaRPr lang="en-US" b="1" u="sng" dirty="0"/>
          </a:p>
        </p:txBody>
      </p:sp>
      <p:sp>
        <p:nvSpPr>
          <p:cNvPr id="4" name="Slide Number Placeholder 3"/>
          <p:cNvSpPr>
            <a:spLocks noGrp="1"/>
          </p:cNvSpPr>
          <p:nvPr>
            <p:ph type="sldNum" sz="quarter" idx="10"/>
          </p:nvPr>
        </p:nvSpPr>
        <p:spPr/>
        <p:txBody>
          <a:bodyPr/>
          <a:lstStyle/>
          <a:p>
            <a:fld id="{595BADC8-70B7-E949-A371-A47A9344F405}" type="slidenum">
              <a:rPr lang="en-US" smtClean="0"/>
              <a:t>26</a:t>
            </a:fld>
            <a:endParaRPr lang="en-US"/>
          </a:p>
        </p:txBody>
      </p:sp>
    </p:spTree>
    <p:extLst>
      <p:ext uri="{BB962C8B-B14F-4D97-AF65-F5344CB8AC3E}">
        <p14:creationId xmlns:p14="http://schemas.microsoft.com/office/powerpoint/2010/main" val="948871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Source: </a:t>
            </a:r>
            <a:r>
              <a:rPr lang="en-US" dirty="0" err="1" smtClean="0"/>
              <a:t>Kuo</a:t>
            </a:r>
            <a:r>
              <a:rPr lang="en-US" dirty="0" smtClean="0"/>
              <a:t>, Ming </a:t>
            </a:r>
            <a:r>
              <a:rPr lang="en-US" b="0" u="none" dirty="0" smtClean="0"/>
              <a:t>(2010) </a:t>
            </a:r>
            <a:r>
              <a:rPr lang="en-US" sz="1200" b="0" i="0" u="none" strike="noStrike" kern="1200" baseline="0" dirty="0" smtClean="0">
                <a:solidFill>
                  <a:schemeClr val="tx1"/>
                </a:solidFill>
                <a:latin typeface="+mn-lt"/>
                <a:ea typeface="+mn-ea"/>
                <a:cs typeface="+mn-cs"/>
              </a:rPr>
              <a:t>  </a:t>
            </a:r>
            <a:r>
              <a:rPr lang="en-US" sz="1200" b="1" i="0" u="sng" strike="noStrike" kern="1200" baseline="0" dirty="0" smtClean="0">
                <a:solidFill>
                  <a:schemeClr val="tx1"/>
                </a:solidFill>
                <a:latin typeface="+mn-lt"/>
                <a:ea typeface="+mn-ea"/>
                <a:cs typeface="+mn-cs"/>
              </a:rPr>
              <a:t>Parks and Other Green Environments: Essential Components of a Healthy Human Habitat (Executive Summary)</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Ashburn, VA: </a:t>
            </a:r>
            <a:r>
              <a:rPr lang="en-US" sz="1200" b="0" i="0" u="none" strike="noStrike" kern="1200" baseline="0" dirty="0" err="1" smtClean="0">
                <a:solidFill>
                  <a:schemeClr val="tx1"/>
                </a:solidFill>
                <a:latin typeface="+mn-lt"/>
                <a:ea typeface="+mn-ea"/>
                <a:cs typeface="+mn-cs"/>
              </a:rPr>
              <a:t>Natioanl</a:t>
            </a:r>
            <a:r>
              <a:rPr lang="en-US" sz="1200" b="0" i="0" u="none" strike="noStrike" kern="1200" baseline="0" dirty="0" smtClean="0">
                <a:solidFill>
                  <a:schemeClr val="tx1"/>
                </a:solidFill>
                <a:latin typeface="+mn-lt"/>
                <a:ea typeface="+mn-ea"/>
                <a:cs typeface="+mn-cs"/>
              </a:rPr>
              <a:t> Recreation Association </a:t>
            </a:r>
            <a:endParaRPr lang="en-US" b="1" u="sng" dirty="0" smtClean="0"/>
          </a:p>
          <a:p>
            <a:endParaRPr lang="en-US" dirty="0"/>
          </a:p>
        </p:txBody>
      </p:sp>
      <p:sp>
        <p:nvSpPr>
          <p:cNvPr id="4" name="Slide Number Placeholder 3"/>
          <p:cNvSpPr>
            <a:spLocks noGrp="1"/>
          </p:cNvSpPr>
          <p:nvPr>
            <p:ph type="sldNum" sz="quarter" idx="10"/>
          </p:nvPr>
        </p:nvSpPr>
        <p:spPr/>
        <p:txBody>
          <a:bodyPr/>
          <a:lstStyle/>
          <a:p>
            <a:fld id="{595BADC8-70B7-E949-A371-A47A9344F405}" type="slidenum">
              <a:rPr lang="en-US" smtClean="0"/>
              <a:t>27</a:t>
            </a:fld>
            <a:endParaRPr lang="en-US"/>
          </a:p>
        </p:txBody>
      </p:sp>
    </p:spTree>
    <p:extLst>
      <p:ext uri="{BB962C8B-B14F-4D97-AF65-F5344CB8AC3E}">
        <p14:creationId xmlns:p14="http://schemas.microsoft.com/office/powerpoint/2010/main" val="3569872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Source:</a:t>
            </a:r>
            <a:r>
              <a:rPr lang="en-US" u="none" dirty="0" smtClean="0"/>
              <a:t>  </a:t>
            </a:r>
            <a:r>
              <a:rPr lang="en-US" sz="1200" b="0" i="0" u="none" strike="noStrike" kern="1200" baseline="0" dirty="0" smtClean="0">
                <a:solidFill>
                  <a:schemeClr val="tx1"/>
                </a:solidFill>
                <a:latin typeface="+mn-lt"/>
                <a:ea typeface="+mn-ea"/>
                <a:cs typeface="+mn-cs"/>
              </a:rPr>
              <a:t>Active Healthy Kids Canada (2011). </a:t>
            </a:r>
            <a:r>
              <a:rPr lang="en-US" sz="1200" b="0" i="1" u="none" strike="noStrike" kern="1200" baseline="0" dirty="0" smtClean="0">
                <a:solidFill>
                  <a:schemeClr val="tx1"/>
                </a:solidFill>
                <a:latin typeface="+mn-lt"/>
                <a:ea typeface="+mn-ea"/>
                <a:cs typeface="+mn-cs"/>
              </a:rPr>
              <a:t>Don’t Let This Be The Most Physical Activity Our Kids Get After School. The Active Healthy Kids</a:t>
            </a:r>
          </a:p>
          <a:p>
            <a:r>
              <a:rPr lang="en-US" sz="1200" b="0" i="1" u="none" strike="noStrike" kern="1200" baseline="0" dirty="0" smtClean="0">
                <a:solidFill>
                  <a:schemeClr val="tx1"/>
                </a:solidFill>
                <a:latin typeface="+mn-lt"/>
                <a:ea typeface="+mn-ea"/>
                <a:cs typeface="+mn-cs"/>
              </a:rPr>
              <a:t>Canada 2011 Report Card on Physical Activity for Children and Youth</a:t>
            </a:r>
            <a:r>
              <a:rPr lang="en-US" sz="1200" b="0" i="0" u="none" strike="noStrike" kern="1200" baseline="0" dirty="0" smtClean="0">
                <a:solidFill>
                  <a:schemeClr val="tx1"/>
                </a:solidFill>
                <a:latin typeface="+mn-lt"/>
                <a:ea typeface="+mn-ea"/>
                <a:cs typeface="+mn-cs"/>
              </a:rPr>
              <a:t>. Toronto: Active Healthy Kids Canada. </a:t>
            </a:r>
            <a:r>
              <a:rPr lang="en-US" sz="1200" b="0" i="0" u="none" strike="noStrike" kern="1200" baseline="0" smtClean="0">
                <a:solidFill>
                  <a:schemeClr val="tx1"/>
                </a:solidFill>
                <a:latin typeface="+mn-lt"/>
                <a:ea typeface="+mn-ea"/>
                <a:cs typeface="+mn-cs"/>
              </a:rPr>
              <a:t>(p 52)</a:t>
            </a:r>
            <a:endParaRPr lang="en-US" dirty="0"/>
          </a:p>
        </p:txBody>
      </p:sp>
      <p:sp>
        <p:nvSpPr>
          <p:cNvPr id="4" name="Slide Number Placeholder 3"/>
          <p:cNvSpPr>
            <a:spLocks noGrp="1"/>
          </p:cNvSpPr>
          <p:nvPr>
            <p:ph type="sldNum" sz="quarter" idx="10"/>
          </p:nvPr>
        </p:nvSpPr>
        <p:spPr/>
        <p:txBody>
          <a:bodyPr/>
          <a:lstStyle/>
          <a:p>
            <a:fld id="{868B483F-F9CE-F942-899E-47C70AB2E4C6}" type="slidenum">
              <a:rPr lang="en-US" smtClean="0"/>
              <a:t>32</a:t>
            </a:fld>
            <a:endParaRPr lang="en-US"/>
          </a:p>
        </p:txBody>
      </p:sp>
    </p:spTree>
    <p:extLst>
      <p:ext uri="{BB962C8B-B14F-4D97-AF65-F5344CB8AC3E}">
        <p14:creationId xmlns:p14="http://schemas.microsoft.com/office/powerpoint/2010/main" val="1765961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8CB4D55E-0AE5-2E4F-A066-023342F87D18}" type="slidenum">
              <a:rPr lang="en-US" sz="1200"/>
              <a:pPr/>
              <a:t>33</a:t>
            </a:fld>
            <a:endParaRPr lang="en-US" sz="1200"/>
          </a:p>
        </p:txBody>
      </p:sp>
      <p:sp>
        <p:nvSpPr>
          <p:cNvPr id="183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6499"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C44E54C1-28F1-014A-8519-33F9F9F87608}" type="slidenum">
              <a:rPr lang="en-US" sz="1200"/>
              <a:pPr/>
              <a:t>35</a:t>
            </a:fld>
            <a:endParaRPr lang="en-US" sz="1200"/>
          </a:p>
        </p:txBody>
      </p:sp>
      <p:sp>
        <p:nvSpPr>
          <p:cNvPr id="1812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2403"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315FB385-1639-2D40-A5E7-AD235F20E586}" type="slidenum">
              <a:rPr lang="en-US" sz="1200"/>
              <a:pPr/>
              <a:t>40</a:t>
            </a:fld>
            <a:endParaRPr lang="en-US" sz="1200"/>
          </a:p>
        </p:txBody>
      </p:sp>
      <p:sp>
        <p:nvSpPr>
          <p:cNvPr id="1792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7523"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45EF53FF-BF75-2C48-9F28-74B5A4B0ADBD}" type="slidenum">
              <a:rPr lang="en-US" sz="1200"/>
              <a:pPr/>
              <a:t>41</a:t>
            </a:fld>
            <a:endParaRPr lang="en-US" sz="1200"/>
          </a:p>
        </p:txBody>
      </p:sp>
      <p:sp>
        <p:nvSpPr>
          <p:cNvPr id="182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4691"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53F1706A-ABBC-CC40-980B-92BA3626BBD0}" type="slidenum">
              <a:rPr lang="en-US" sz="1200"/>
              <a:pPr/>
              <a:t>42</a:t>
            </a:fld>
            <a:endParaRPr lang="en-US" sz="1200"/>
          </a:p>
        </p:txBody>
      </p:sp>
      <p:sp>
        <p:nvSpPr>
          <p:cNvPr id="168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4755"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fld id="{DEA0F678-8222-C448-9A48-A3C793DC9291}" type="slidenum">
              <a:rPr lang="en-US" sz="1200"/>
              <a:pPr/>
              <a:t>44</a:t>
            </a:fld>
            <a:endParaRPr lang="en-US" sz="1200"/>
          </a:p>
        </p:txBody>
      </p:sp>
      <p:sp>
        <p:nvSpPr>
          <p:cNvPr id="187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26979" name="Rectangle 3"/>
          <p:cNvSpPr>
            <a:spLocks noGrp="1" noChangeArrowheads="1"/>
          </p:cNvSpPr>
          <p:nvPr>
            <p:ph type="body" idx="1"/>
          </p:nvPr>
        </p:nvSpPr>
        <p:spPr>
          <a:noFill/>
        </p:spPr>
        <p:txBody>
          <a:bodyPr/>
          <a:lstStyle/>
          <a:p>
            <a:pPr eaLnBrk="1" hangingPunct="1"/>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6E743A-996B-D34C-ADAF-498FCA705068}" type="slidenum">
              <a:rPr lang="en-US"/>
              <a:pPr/>
              <a:t>45</a:t>
            </a:fld>
            <a:endParaRPr lang="en-US"/>
          </a:p>
        </p:txBody>
      </p:sp>
      <p:sp>
        <p:nvSpPr>
          <p:cNvPr id="188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8419"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736358"/>
            <a:ext cx="7406640" cy="1568762"/>
          </a:xfrm>
        </p:spPr>
        <p:txBody>
          <a:bodyPr anchor="b"/>
          <a:lstStyle>
            <a:lvl1pPr algn="l">
              <a:defRPr b="1"/>
            </a:lvl1pPr>
            <a:extLst/>
          </a:lstStyle>
          <a:p>
            <a:r>
              <a:rPr kumimoji="0" lang="en-CA" smtClean="0"/>
              <a:t>Click to edit Master title style</a:t>
            </a:r>
            <a:endParaRPr kumimoji="0" lang="en-US" dirty="0"/>
          </a:p>
        </p:txBody>
      </p:sp>
      <p:sp>
        <p:nvSpPr>
          <p:cNvPr id="22" name="Subtitle 21"/>
          <p:cNvSpPr>
            <a:spLocks noGrp="1"/>
          </p:cNvSpPr>
          <p:nvPr>
            <p:ph type="subTitle" idx="1"/>
          </p:nvPr>
        </p:nvSpPr>
        <p:spPr>
          <a:xfrm>
            <a:off x="1432560" y="2305119"/>
            <a:ext cx="7406640" cy="2113027"/>
          </a:xfrm>
        </p:spPr>
        <p:txBody>
          <a:bodyPr tIns="0"/>
          <a:lstStyle>
            <a:lvl1pPr marL="27432" indent="0" algn="l">
              <a:buNone/>
              <a:defRPr sz="2600" b="1">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CA" smtClean="0"/>
              <a:t>Click to edit Master subtitle style</a:t>
            </a:r>
            <a:endParaRPr kumimoji="0" lang="en-US" dirty="0"/>
          </a:p>
        </p:txBody>
      </p:sp>
      <p:sp>
        <p:nvSpPr>
          <p:cNvPr id="7" name="Date Placeholder 6"/>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EFCCFA43-64FB-BA46-A438-0FF2B991EC10}"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extLst/>
          </a:lstStyle>
          <a:p>
            <a:r>
              <a:rPr kumimoji="0" lang="en-CA" smtClean="0"/>
              <a:t>Click to edit Master title style</a:t>
            </a:r>
            <a:endParaRPr kumimoji="0" lang="en-US" dirty="0"/>
          </a:p>
        </p:txBody>
      </p:sp>
      <p:sp>
        <p:nvSpPr>
          <p:cNvPr id="3" name="Content Placeholder 2"/>
          <p:cNvSpPr>
            <a:spLocks noGrp="1"/>
          </p:cNvSpPr>
          <p:nvPr>
            <p:ph idx="1"/>
          </p:nvPr>
        </p:nvSpPr>
        <p:spPr/>
        <p:txBody>
          <a:bodyPr/>
          <a:lstStyle>
            <a:lvl1pPr>
              <a:defRPr b="1"/>
            </a:lvl1pPr>
            <a:lvl2pPr>
              <a:defRPr b="1"/>
            </a:lvl2pPr>
            <a:lvl3pPr>
              <a:defRPr b="1"/>
            </a:lvl3pPr>
            <a:lvl4pPr>
              <a:defRPr b="1"/>
            </a:lvl4pPr>
            <a:lvl5pPr>
              <a:defRPr b="1"/>
            </a:lvl5pPr>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dirty="0"/>
          </a:p>
        </p:txBody>
      </p:sp>
      <p:sp>
        <p:nvSpPr>
          <p:cNvPr id="4" name="Date Placeholder 3"/>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CA" smtClean="0"/>
              <a:t>Click to edit Master title style</a:t>
            </a:r>
            <a:endParaRPr kumimoji="0" lang="en-US" dirty="0"/>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CA" smtClean="0"/>
              <a:t>Click to edit Master text styles</a:t>
            </a:r>
          </a:p>
        </p:txBody>
      </p:sp>
      <p:sp>
        <p:nvSpPr>
          <p:cNvPr id="4" name="Date Placeholder 3"/>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FCCFA43-64FB-BA46-A438-0FF2B991EC10}"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pic>
        <p:nvPicPr>
          <p:cNvPr id="11" name="Picture 10"/>
          <p:cNvPicPr>
            <a:picLocks noChangeAspect="1"/>
          </p:cNvPicPr>
          <p:nvPr/>
        </p:nvPicPr>
        <p:blipFill>
          <a:blip r:embed="rId2"/>
          <a:stretch>
            <a:fillRect/>
          </a:stretch>
        </p:blipFill>
        <p:spPr>
          <a:xfrm>
            <a:off x="0" y="0"/>
            <a:ext cx="2910301" cy="75045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797240"/>
            <a:ext cx="7498080" cy="1143000"/>
          </a:xfrm>
        </p:spPr>
        <p:txBody>
          <a:bodyPr/>
          <a:lstStyle>
            <a:extLst/>
          </a:lstStyle>
          <a:p>
            <a:r>
              <a:rPr kumimoji="0" lang="en-CA" smtClean="0"/>
              <a:t>Click to edit Master title style</a:t>
            </a:r>
            <a:endParaRPr kumimoji="0" lang="en-US"/>
          </a:p>
        </p:txBody>
      </p:sp>
      <p:sp>
        <p:nvSpPr>
          <p:cNvPr id="3" name="Content Placeholder 2"/>
          <p:cNvSpPr>
            <a:spLocks noGrp="1"/>
          </p:cNvSpPr>
          <p:nvPr>
            <p:ph sz="half" idx="1"/>
          </p:nvPr>
        </p:nvSpPr>
        <p:spPr>
          <a:xfrm>
            <a:off x="1435608" y="2038324"/>
            <a:ext cx="3657600" cy="4149116"/>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Content Placeholder 3"/>
          <p:cNvSpPr>
            <a:spLocks noGrp="1"/>
          </p:cNvSpPr>
          <p:nvPr>
            <p:ph sz="half" idx="2"/>
          </p:nvPr>
        </p:nvSpPr>
        <p:spPr>
          <a:xfrm>
            <a:off x="5276088" y="2038324"/>
            <a:ext cx="3657600" cy="4149116"/>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dirty="0"/>
          </a:p>
        </p:txBody>
      </p:sp>
      <p:sp>
        <p:nvSpPr>
          <p:cNvPr id="5" name="Date Placeholder 4"/>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CA"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CA"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CA"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7" name="Date Placeholder 6"/>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845820"/>
            <a:ext cx="7498080" cy="1143000"/>
          </a:xfrm>
        </p:spPr>
        <p:txBody>
          <a:bodyPr anchor="ctr"/>
          <a:lstStyle>
            <a:lvl1pPr>
              <a:defRPr b="1"/>
            </a:lvl1pPr>
            <a:extLst/>
          </a:lstStyle>
          <a:p>
            <a:r>
              <a:rPr kumimoji="0" lang="en-CA" smtClean="0"/>
              <a:t>Click to edit Master title style</a:t>
            </a:r>
            <a:endParaRPr kumimoji="0" lang="en-US" dirty="0"/>
          </a:p>
        </p:txBody>
      </p:sp>
      <p:sp>
        <p:nvSpPr>
          <p:cNvPr id="3" name="Date Placeholder 2"/>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FCCFA43-64FB-BA46-A438-0FF2B991EC10}"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pic>
        <p:nvPicPr>
          <p:cNvPr id="7" name="Picture 6"/>
          <p:cNvPicPr>
            <a:picLocks noChangeAspect="1"/>
          </p:cNvPicPr>
          <p:nvPr/>
        </p:nvPicPr>
        <p:blipFill>
          <a:blip r:embed="rId2"/>
          <a:stretch>
            <a:fillRect/>
          </a:stretch>
        </p:blipFill>
        <p:spPr>
          <a:xfrm>
            <a:off x="0" y="6107545"/>
            <a:ext cx="2910301" cy="75045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CA"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CA"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5" name="Date Placeholder 4"/>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CA"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FCCFA43-64FB-BA46-A438-0FF2B991EC10}"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CA"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CA" smtClean="0"/>
              <a:t>Click to edit Master text styles</a:t>
            </a:r>
          </a:p>
        </p:txBody>
      </p:sp>
      <p:pic>
        <p:nvPicPr>
          <p:cNvPr id="11" name="Picture 10"/>
          <p:cNvPicPr>
            <a:picLocks noChangeAspect="1"/>
          </p:cNvPicPr>
          <p:nvPr/>
        </p:nvPicPr>
        <p:blipFill>
          <a:blip r:embed="rId2"/>
          <a:stretch>
            <a:fillRect/>
          </a:stretch>
        </p:blipFill>
        <p:spPr>
          <a:xfrm>
            <a:off x="0" y="6107545"/>
            <a:ext cx="2910301" cy="75045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extLst/>
          </a:lstStyle>
          <a:p>
            <a:fld id="{0AA7358E-0552-3046-99BE-8657E1A83194}" type="datetimeFigureOut">
              <a:rPr lang="en-US" smtClean="0"/>
              <a:t>23-01-14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FCCFA43-64FB-BA46-A438-0FF2B991EC1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750401"/>
            <a:ext cx="7498080" cy="1143000"/>
          </a:xfrm>
          <a:prstGeom prst="rect">
            <a:avLst/>
          </a:prstGeom>
        </p:spPr>
        <p:txBody>
          <a:bodyPr anchor="ctr">
            <a:normAutofit/>
          </a:bodyPr>
          <a:lstStyle>
            <a:extLst/>
          </a:lstStyle>
          <a:p>
            <a:r>
              <a:rPr kumimoji="0" lang="en-CA" smtClean="0"/>
              <a:t>Click to edit Master title style</a:t>
            </a:r>
            <a:endParaRPr kumimoji="0" lang="en-US" dirty="0"/>
          </a:p>
        </p:txBody>
      </p:sp>
      <p:sp>
        <p:nvSpPr>
          <p:cNvPr id="9" name="Text Placeholder 8"/>
          <p:cNvSpPr>
            <a:spLocks noGrp="1"/>
          </p:cNvSpPr>
          <p:nvPr>
            <p:ph type="body" idx="1"/>
          </p:nvPr>
        </p:nvSpPr>
        <p:spPr>
          <a:xfrm>
            <a:off x="1435608" y="2241089"/>
            <a:ext cx="7498080" cy="4007310"/>
          </a:xfrm>
          <a:prstGeom prst="rect">
            <a:avLst/>
          </a:prstGeom>
        </p:spPr>
        <p:txBody>
          <a:bodyPr>
            <a:normAutofit/>
          </a:bodyPr>
          <a:lstStyle>
            <a:extLst/>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AA7358E-0552-3046-99BE-8657E1A83194}" type="datetimeFigureOut">
              <a:rPr lang="en-US" smtClean="0"/>
              <a:t>23-01-14</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FCCFA43-64FB-BA46-A438-0FF2B991EC10}"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pic>
        <p:nvPicPr>
          <p:cNvPr id="13" name="Picture 12"/>
          <p:cNvPicPr>
            <a:picLocks noChangeAspect="1"/>
          </p:cNvPicPr>
          <p:nvPr/>
        </p:nvPicPr>
        <p:blipFill>
          <a:blip r:embed="rId13"/>
          <a:stretch>
            <a:fillRect/>
          </a:stretch>
        </p:blipFill>
        <p:spPr>
          <a:xfrm>
            <a:off x="0" y="6107545"/>
            <a:ext cx="2910301" cy="75045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lhhl.illinois.edu/"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orestschoolcanada.ca/" TargetMode="External"/><Relationship Id="rId3" Type="http://schemas.openxmlformats.org/officeDocument/2006/relationships/hyperlink" Target="http://naturekindergarten.sd62.bc.ca/"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eb3.cas.usf.edu/tbsg/benefitsofschoolgardening.aspx"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vergreen.ca/en/programs/children/"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www.fs.fed.us/ne/syracuse/TREE%20Air%20Qual.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Planetree.org"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5300" dirty="0" smtClean="0"/>
              <a:t>The Health Benefits </a:t>
            </a:r>
            <a:br>
              <a:rPr lang="en-US" sz="5300" dirty="0" smtClean="0"/>
            </a:br>
            <a:r>
              <a:rPr lang="en-US" sz="5300" dirty="0" smtClean="0"/>
              <a:t>of Nature:</a:t>
            </a:r>
            <a:r>
              <a:rPr lang="en-US" dirty="0" smtClean="0"/>
              <a:t/>
            </a:r>
            <a:br>
              <a:rPr lang="en-US" dirty="0" smtClean="0"/>
            </a:br>
            <a:r>
              <a:rPr lang="en-US" sz="4400" dirty="0"/>
              <a:t>F</a:t>
            </a:r>
            <a:r>
              <a:rPr lang="en-US" sz="4400" dirty="0" smtClean="0"/>
              <a:t>rom Gardens to the Planet</a:t>
            </a:r>
            <a:endParaRPr lang="en-US" sz="4400" dirty="0"/>
          </a:p>
        </p:txBody>
      </p:sp>
      <p:sp>
        <p:nvSpPr>
          <p:cNvPr id="3" name="Subtitle 2"/>
          <p:cNvSpPr>
            <a:spLocks noGrp="1"/>
          </p:cNvSpPr>
          <p:nvPr>
            <p:ph type="subTitle" idx="1"/>
          </p:nvPr>
        </p:nvSpPr>
        <p:spPr>
          <a:xfrm>
            <a:off x="1432560" y="2573130"/>
            <a:ext cx="7406640" cy="4152348"/>
          </a:xfrm>
        </p:spPr>
        <p:txBody>
          <a:bodyPr>
            <a:normAutofit lnSpcReduction="10000"/>
          </a:bodyPr>
          <a:lstStyle/>
          <a:p>
            <a:pPr algn="ctr"/>
            <a:r>
              <a:rPr lang="en-US" sz="3200" dirty="0" err="1"/>
              <a:t>Dr</a:t>
            </a:r>
            <a:r>
              <a:rPr lang="en-US" sz="3200" dirty="0"/>
              <a:t> Trevor Hancock</a:t>
            </a:r>
          </a:p>
          <a:p>
            <a:pPr algn="ctr"/>
            <a:r>
              <a:rPr lang="en-US" sz="3200" dirty="0"/>
              <a:t>Professor and Senior Scholar</a:t>
            </a:r>
          </a:p>
          <a:p>
            <a:pPr algn="ctr"/>
            <a:r>
              <a:rPr lang="en-US" sz="3200" dirty="0"/>
              <a:t>School of Public Health and Social Policy</a:t>
            </a:r>
          </a:p>
          <a:p>
            <a:pPr algn="ctr"/>
            <a:r>
              <a:rPr lang="en-US" sz="3200" dirty="0"/>
              <a:t>University of Victoria</a:t>
            </a:r>
          </a:p>
          <a:p>
            <a:pPr algn="ctr"/>
            <a:endParaRPr lang="en-US" sz="2800" dirty="0"/>
          </a:p>
          <a:p>
            <a:pPr algn="ctr"/>
            <a:r>
              <a:rPr lang="en-US" sz="2800" dirty="0" smtClean="0"/>
              <a:t>View Royal Garden Club</a:t>
            </a:r>
            <a:endParaRPr lang="en-US" sz="2800" dirty="0"/>
          </a:p>
          <a:p>
            <a:pPr algn="ctr"/>
            <a:r>
              <a:rPr lang="en-US" sz="2800" dirty="0" smtClean="0"/>
              <a:t>23 January 2014</a:t>
            </a:r>
            <a:endParaRPr lang="en-US" sz="2800" dirty="0"/>
          </a:p>
          <a:p>
            <a:endParaRPr lang="en-US" dirty="0"/>
          </a:p>
        </p:txBody>
      </p:sp>
    </p:spTree>
    <p:extLst>
      <p:ext uri="{BB962C8B-B14F-4D97-AF65-F5344CB8AC3E}">
        <p14:creationId xmlns:p14="http://schemas.microsoft.com/office/powerpoint/2010/main" val="269210174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971384"/>
          </a:xfrm>
        </p:spPr>
        <p:txBody>
          <a:bodyPr>
            <a:normAutofit/>
          </a:bodyPr>
          <a:lstStyle/>
          <a:p>
            <a:r>
              <a:rPr lang="en-US" sz="5400" dirty="0" smtClean="0"/>
              <a:t>Why nature matters</a:t>
            </a:r>
            <a:endParaRPr lang="en-US" sz="5400" dirty="0"/>
          </a:p>
        </p:txBody>
      </p:sp>
      <p:sp>
        <p:nvSpPr>
          <p:cNvPr id="7" name="Content Placeholder 6"/>
          <p:cNvSpPr>
            <a:spLocks noGrp="1"/>
          </p:cNvSpPr>
          <p:nvPr>
            <p:ph idx="1"/>
          </p:nvPr>
        </p:nvSpPr>
        <p:spPr>
          <a:xfrm>
            <a:off x="1435608" y="1322509"/>
            <a:ext cx="7498080" cy="5014685"/>
          </a:xfrm>
        </p:spPr>
        <p:txBody>
          <a:bodyPr>
            <a:normAutofit lnSpcReduction="10000"/>
          </a:bodyPr>
          <a:lstStyle/>
          <a:p>
            <a:pPr marL="825246" indent="-742950">
              <a:buFont typeface="+mj-lt"/>
              <a:buAutoNum type="arabicPeriod"/>
            </a:pPr>
            <a:r>
              <a:rPr lang="en-US" sz="3600" dirty="0" err="1" smtClean="0"/>
              <a:t>Biophilia</a:t>
            </a:r>
            <a:endParaRPr lang="en-US" sz="3600" dirty="0" smtClean="0"/>
          </a:p>
          <a:p>
            <a:pPr marL="825246" indent="-742950">
              <a:buFont typeface="+mj-lt"/>
              <a:buAutoNum type="arabicPeriod"/>
            </a:pPr>
            <a:r>
              <a:rPr lang="en-US" sz="3600" dirty="0" smtClean="0"/>
              <a:t>Dependence on ecosystems</a:t>
            </a:r>
          </a:p>
          <a:p>
            <a:pPr marL="825246" indent="-742950">
              <a:buFont typeface="+mj-lt"/>
              <a:buAutoNum type="arabicPeriod"/>
            </a:pPr>
            <a:r>
              <a:rPr lang="en-US" sz="3600" dirty="0" smtClean="0"/>
              <a:t>Modern </a:t>
            </a:r>
            <a:r>
              <a:rPr lang="en-US" sz="3600" dirty="0"/>
              <a:t>and largely urban life leads to ‘Nature deficit disorder</a:t>
            </a:r>
            <a:r>
              <a:rPr lang="en-US" sz="3600" dirty="0" smtClean="0"/>
              <a:t>’</a:t>
            </a:r>
          </a:p>
          <a:p>
            <a:pPr marL="825246" indent="-742950">
              <a:buFont typeface="+mj-lt"/>
              <a:buAutoNum type="arabicPeriod"/>
            </a:pPr>
            <a:r>
              <a:rPr lang="en-US" sz="3600" dirty="0" smtClean="0"/>
              <a:t>The health benefits of nature</a:t>
            </a:r>
          </a:p>
          <a:p>
            <a:pPr marL="825246" indent="-742950">
              <a:buFont typeface="+mj-lt"/>
              <a:buAutoNum type="arabicPeriod"/>
            </a:pPr>
            <a:r>
              <a:rPr lang="en-US" sz="3600" dirty="0" smtClean="0"/>
              <a:t>Beauty and health – a new idea</a:t>
            </a:r>
          </a:p>
          <a:p>
            <a:pPr marL="825246" indent="-742950">
              <a:buFont typeface="+mj-lt"/>
              <a:buAutoNum type="arabicPeriod"/>
            </a:pPr>
            <a:r>
              <a:rPr lang="en-US" sz="3600" dirty="0" smtClean="0"/>
              <a:t>Parks and gardens matter</a:t>
            </a:r>
            <a:endParaRPr lang="en-US" sz="3600" dirty="0"/>
          </a:p>
        </p:txBody>
      </p:sp>
      <p:sp>
        <p:nvSpPr>
          <p:cNvPr id="4" name="Slide Number Placeholder 3"/>
          <p:cNvSpPr>
            <a:spLocks noGrp="1"/>
          </p:cNvSpPr>
          <p:nvPr>
            <p:ph type="sldNum" sz="quarter" idx="12"/>
          </p:nvPr>
        </p:nvSpPr>
        <p:spPr/>
        <p:txBody>
          <a:bodyPr/>
          <a:lstStyle/>
          <a:p>
            <a:fld id="{3CE0DCE6-8541-534C-9A11-F9A0E321AA64}" type="slidenum">
              <a:rPr lang="en-US" smtClean="0"/>
              <a:t>2</a:t>
            </a:fld>
            <a:endParaRPr lang="en-US"/>
          </a:p>
        </p:txBody>
      </p:sp>
    </p:spTree>
    <p:extLst>
      <p:ext uri="{BB962C8B-B14F-4D97-AF65-F5344CB8AC3E}">
        <p14:creationId xmlns:p14="http://schemas.microsoft.com/office/powerpoint/2010/main" val="35257909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51472"/>
            <a:ext cx="7498080" cy="1143000"/>
          </a:xfrm>
        </p:spPr>
        <p:txBody>
          <a:bodyPr>
            <a:normAutofit/>
          </a:bodyPr>
          <a:lstStyle/>
          <a:p>
            <a:r>
              <a:rPr lang="en-US" sz="4800" dirty="0" err="1" smtClean="0"/>
              <a:t>Biophilia</a:t>
            </a:r>
            <a:endParaRPr lang="en-US" sz="4800" dirty="0"/>
          </a:p>
        </p:txBody>
      </p:sp>
      <p:sp>
        <p:nvSpPr>
          <p:cNvPr id="3" name="Content Placeholder 2"/>
          <p:cNvSpPr>
            <a:spLocks noGrp="1"/>
          </p:cNvSpPr>
          <p:nvPr>
            <p:ph idx="1"/>
          </p:nvPr>
        </p:nvSpPr>
        <p:spPr>
          <a:xfrm>
            <a:off x="1435608" y="1515374"/>
            <a:ext cx="7498080" cy="4453625"/>
          </a:xfrm>
        </p:spPr>
        <p:txBody>
          <a:bodyPr>
            <a:normAutofit fontScale="92500" lnSpcReduction="10000"/>
          </a:bodyPr>
          <a:lstStyle/>
          <a:p>
            <a:pPr marL="82296" indent="0">
              <a:buNone/>
              <a:defRPr/>
            </a:pPr>
            <a:r>
              <a:rPr lang="en-US" sz="3600" dirty="0" smtClean="0"/>
              <a:t>“</a:t>
            </a:r>
            <a:r>
              <a:rPr lang="en-US" sz="3600" dirty="0"/>
              <a:t>the connections that human beings subconsciously seek with the rest of life.</a:t>
            </a:r>
            <a:r>
              <a:rPr lang="en-GB" sz="3600" dirty="0"/>
              <a:t>”</a:t>
            </a:r>
            <a:endParaRPr lang="en-US" sz="3600" dirty="0"/>
          </a:p>
          <a:p>
            <a:pPr algn="r">
              <a:buNone/>
              <a:defRPr/>
            </a:pPr>
            <a:r>
              <a:rPr lang="en-US" dirty="0"/>
              <a:t>E.O. </a:t>
            </a:r>
            <a:r>
              <a:rPr lang="en-US" dirty="0" smtClean="0"/>
              <a:t>Wilson</a:t>
            </a:r>
          </a:p>
          <a:p>
            <a:pPr>
              <a:defRPr/>
            </a:pPr>
            <a:r>
              <a:rPr lang="en-US" dirty="0"/>
              <a:t>We may have an innate need for </a:t>
            </a:r>
            <a:r>
              <a:rPr lang="en-US" dirty="0" smtClean="0"/>
              <a:t>nature</a:t>
            </a:r>
          </a:p>
          <a:p>
            <a:r>
              <a:rPr lang="en-US" dirty="0"/>
              <a:t>We evolved in natural environments</a:t>
            </a:r>
          </a:p>
          <a:p>
            <a:pPr lvl="1"/>
            <a:r>
              <a:rPr lang="en-US" dirty="0"/>
              <a:t>We seem to have an innate preference for the savannah</a:t>
            </a:r>
          </a:p>
          <a:p>
            <a:pPr>
              <a:defRPr/>
            </a:pPr>
            <a:endParaRPr lang="en-US" dirty="0"/>
          </a:p>
          <a:p>
            <a:pPr algn="r">
              <a:buNone/>
              <a:defRPr/>
            </a:pPr>
            <a:endParaRPr lang="en-US" dirty="0"/>
          </a:p>
          <a:p>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3</a:t>
            </a:fld>
            <a:endParaRPr lang="en-US"/>
          </a:p>
        </p:txBody>
      </p:sp>
    </p:spTree>
    <p:extLst>
      <p:ext uri="{BB962C8B-B14F-4D97-AF65-F5344CB8AC3E}">
        <p14:creationId xmlns:p14="http://schemas.microsoft.com/office/powerpoint/2010/main" val="128698420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Autofit/>
          </a:bodyPr>
          <a:lstStyle/>
          <a:p>
            <a:r>
              <a:rPr lang="en-US" sz="4800" b="1" dirty="0" smtClean="0"/>
              <a:t>What are healthy human habitats</a:t>
            </a:r>
            <a:endParaRPr lang="en-US" sz="4800" b="1" dirty="0"/>
          </a:p>
        </p:txBody>
      </p:sp>
      <p:sp>
        <p:nvSpPr>
          <p:cNvPr id="3" name="Content Placeholder 2"/>
          <p:cNvSpPr>
            <a:spLocks noGrp="1"/>
          </p:cNvSpPr>
          <p:nvPr>
            <p:ph idx="1"/>
          </p:nvPr>
        </p:nvSpPr>
        <p:spPr>
          <a:xfrm>
            <a:off x="1435608" y="1577457"/>
            <a:ext cx="7498080" cy="5470765"/>
          </a:xfrm>
        </p:spPr>
        <p:txBody>
          <a:bodyPr>
            <a:normAutofit fontScale="92500" lnSpcReduction="20000"/>
          </a:bodyPr>
          <a:lstStyle/>
          <a:p>
            <a:r>
              <a:rPr lang="en-US" b="1" dirty="0"/>
              <a:t>Habitat selection theory - mobile organisms will prefer fit habitats</a:t>
            </a:r>
          </a:p>
          <a:p>
            <a:r>
              <a:rPr lang="en-US" b="1" dirty="0"/>
              <a:t>What environments do humans prefer?</a:t>
            </a:r>
          </a:p>
          <a:p>
            <a:pPr lvl="1"/>
            <a:r>
              <a:rPr lang="en-US" b="1" dirty="0"/>
              <a:t>Based on 25 years of landscape preference research - environments incorporating </a:t>
            </a:r>
            <a:r>
              <a:rPr lang="en-US" b="1" dirty="0" smtClean="0"/>
              <a:t>natural</a:t>
            </a:r>
            <a:r>
              <a:rPr lang="en-US" b="1" dirty="0"/>
              <a:t>/green elements</a:t>
            </a:r>
          </a:p>
          <a:p>
            <a:pPr lvl="2"/>
            <a:r>
              <a:rPr lang="en-US" b="1" dirty="0" err="1"/>
              <a:t>Esp</a:t>
            </a:r>
            <a:r>
              <a:rPr lang="en-US" b="1" dirty="0"/>
              <a:t> savannah, low plants, depth of view </a:t>
            </a:r>
            <a:r>
              <a:rPr lang="en-US" b="1" dirty="0" err="1"/>
              <a:t>etc</a:t>
            </a:r>
            <a:r>
              <a:rPr lang="en-US" b="1" dirty="0"/>
              <a:t> - the landscape in which we evolved</a:t>
            </a:r>
          </a:p>
          <a:p>
            <a:r>
              <a:rPr lang="en-US" b="1" dirty="0"/>
              <a:t>Organisms housed in unfit habitats experience social, psychological and physical </a:t>
            </a:r>
            <a:r>
              <a:rPr lang="en-US" b="1" dirty="0" smtClean="0"/>
              <a:t>breakdown</a:t>
            </a:r>
          </a:p>
          <a:p>
            <a:pPr marL="402336" lvl="1" indent="0" algn="r">
              <a:buNone/>
            </a:pPr>
            <a:r>
              <a:rPr lang="en-US" sz="2400" b="1" dirty="0" smtClean="0"/>
              <a:t>Based </a:t>
            </a:r>
            <a:r>
              <a:rPr lang="en-US" sz="2400" b="1" dirty="0"/>
              <a:t>on Ming </a:t>
            </a:r>
            <a:r>
              <a:rPr lang="en-US" sz="2400" b="1" dirty="0" err="1"/>
              <a:t>Kuo’s</a:t>
            </a:r>
            <a:r>
              <a:rPr lang="en-US" sz="2400" b="1" dirty="0"/>
              <a:t> </a:t>
            </a:r>
            <a:r>
              <a:rPr lang="en-US" sz="2400" b="1" dirty="0" smtClean="0"/>
              <a:t>presentation</a:t>
            </a:r>
          </a:p>
          <a:p>
            <a:pPr marL="402336" lvl="1" indent="0" algn="r">
              <a:buNone/>
            </a:pPr>
            <a:r>
              <a:rPr lang="en-US" sz="2400" b="1" dirty="0"/>
              <a:t>a</a:t>
            </a:r>
            <a:r>
              <a:rPr lang="en-US" sz="2400" b="1" dirty="0" smtClean="0"/>
              <a:t>t Healthy </a:t>
            </a:r>
            <a:r>
              <a:rPr lang="en-US" sz="2400" b="1" dirty="0"/>
              <a:t>by Nature, 22 Sept </a:t>
            </a:r>
            <a:r>
              <a:rPr lang="en-US" sz="2400" b="1" dirty="0" smtClean="0"/>
              <a:t>2011</a:t>
            </a:r>
          </a:p>
          <a:p>
            <a:pPr marL="402336" lvl="1" indent="0" algn="r">
              <a:buNone/>
            </a:pPr>
            <a:endParaRPr lang="en-US" sz="2400" b="1" dirty="0"/>
          </a:p>
          <a:p>
            <a:endParaRPr lang="en-US" sz="2400" b="1" dirty="0"/>
          </a:p>
        </p:txBody>
      </p:sp>
    </p:spTree>
    <p:extLst>
      <p:ext uri="{BB962C8B-B14F-4D97-AF65-F5344CB8AC3E}">
        <p14:creationId xmlns:p14="http://schemas.microsoft.com/office/powerpoint/2010/main" val="6024993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115785" y="178901"/>
            <a:ext cx="7948842" cy="1143000"/>
          </a:xfrm>
        </p:spPr>
        <p:txBody>
          <a:bodyPr>
            <a:noAutofit/>
          </a:bodyPr>
          <a:lstStyle/>
          <a:p>
            <a:pPr eaLnBrk="1" hangingPunct="1">
              <a:defRPr/>
            </a:pPr>
            <a:r>
              <a:rPr lang="en-US" sz="4400" b="1" dirty="0" smtClean="0">
                <a:cs typeface="+mj-cs"/>
              </a:rPr>
              <a:t>The ecological determinants of health</a:t>
            </a:r>
            <a:endParaRPr lang="en-US" sz="4800" b="1" dirty="0" smtClean="0">
              <a:cs typeface="+mj-cs"/>
            </a:endParaRPr>
          </a:p>
        </p:txBody>
      </p:sp>
      <p:sp>
        <p:nvSpPr>
          <p:cNvPr id="53251" name="Rectangle 3"/>
          <p:cNvSpPr>
            <a:spLocks noGrp="1" noChangeArrowheads="1"/>
          </p:cNvSpPr>
          <p:nvPr>
            <p:ph type="body" idx="1"/>
          </p:nvPr>
        </p:nvSpPr>
        <p:spPr>
          <a:xfrm>
            <a:off x="1500035" y="1595571"/>
            <a:ext cx="7317393" cy="5122093"/>
          </a:xfrm>
        </p:spPr>
        <p:txBody>
          <a:bodyPr>
            <a:normAutofit lnSpcReduction="10000"/>
          </a:bodyPr>
          <a:lstStyle/>
          <a:p>
            <a:pPr marL="82296" indent="0" eaLnBrk="1" hangingPunct="1">
              <a:lnSpc>
                <a:spcPct val="90000"/>
              </a:lnSpc>
              <a:buNone/>
              <a:defRPr/>
            </a:pPr>
            <a:r>
              <a:rPr lang="en-GB" sz="3600" dirty="0" smtClean="0">
                <a:latin typeface="+mj-lt"/>
              </a:rPr>
              <a:t>“</a:t>
            </a:r>
            <a:r>
              <a:rPr lang="en-US" sz="3600" b="1" dirty="0" smtClean="0">
                <a:latin typeface="+mj-lt"/>
                <a:cs typeface="+mn-cs"/>
              </a:rPr>
              <a:t>Nature's goods and services are the ultimate foundations of life and health, even though in modern societies this fundamental dependency may be indirect, displaced in space and time, and therefore poorly recognized.</a:t>
            </a:r>
            <a:r>
              <a:rPr lang="en-GB" sz="3600" dirty="0" smtClean="0">
                <a:latin typeface="+mj-lt"/>
              </a:rPr>
              <a:t>”</a:t>
            </a:r>
            <a:endParaRPr lang="en-US" b="1" dirty="0" smtClean="0">
              <a:latin typeface="+mj-lt"/>
              <a:cs typeface="+mn-cs"/>
            </a:endParaRPr>
          </a:p>
          <a:p>
            <a:pPr algn="r" eaLnBrk="1" hangingPunct="1">
              <a:lnSpc>
                <a:spcPct val="90000"/>
              </a:lnSpc>
              <a:buFont typeface="Wingdings" charset="0"/>
              <a:buNone/>
              <a:defRPr/>
            </a:pPr>
            <a:endParaRPr lang="en-US" sz="2000" b="1" u="sng" dirty="0" smtClean="0">
              <a:latin typeface="+mj-lt"/>
              <a:cs typeface="+mn-cs"/>
            </a:endParaRPr>
          </a:p>
          <a:p>
            <a:pPr algn="r" eaLnBrk="1" hangingPunct="1">
              <a:lnSpc>
                <a:spcPct val="90000"/>
              </a:lnSpc>
              <a:buFont typeface="Wingdings" charset="0"/>
              <a:buNone/>
              <a:defRPr/>
            </a:pPr>
            <a:r>
              <a:rPr lang="en-US" sz="2400" b="1" u="sng" dirty="0" smtClean="0">
                <a:latin typeface="+mj-lt"/>
                <a:cs typeface="+mn-cs"/>
              </a:rPr>
              <a:t>Ecosystems and Human Well-being</a:t>
            </a:r>
            <a:endParaRPr lang="en-US" sz="2400" b="1" dirty="0" smtClean="0">
              <a:latin typeface="+mj-lt"/>
              <a:cs typeface="+mn-cs"/>
            </a:endParaRPr>
          </a:p>
          <a:p>
            <a:pPr algn="r" eaLnBrk="1" hangingPunct="1">
              <a:lnSpc>
                <a:spcPct val="90000"/>
              </a:lnSpc>
              <a:buFont typeface="Wingdings" charset="0"/>
              <a:buNone/>
              <a:defRPr/>
            </a:pPr>
            <a:r>
              <a:rPr lang="en-US" sz="2400" b="1" dirty="0" smtClean="0">
                <a:latin typeface="+mj-lt"/>
                <a:cs typeface="+mn-cs"/>
              </a:rPr>
              <a:t>Millennium Ecosystem Assessment</a:t>
            </a:r>
          </a:p>
          <a:p>
            <a:pPr algn="r" eaLnBrk="1" hangingPunct="1">
              <a:lnSpc>
                <a:spcPct val="90000"/>
              </a:lnSpc>
              <a:buFont typeface="Wingdings" charset="0"/>
              <a:buNone/>
              <a:defRPr/>
            </a:pPr>
            <a:r>
              <a:rPr lang="en-US" sz="2400" b="1" dirty="0" smtClean="0">
                <a:latin typeface="+mj-lt"/>
                <a:cs typeface="+mn-cs"/>
              </a:rPr>
              <a:t>WHO, 2005</a:t>
            </a:r>
            <a:endParaRPr lang="en-US" sz="3600" dirty="0" smtClean="0">
              <a:latin typeface="+mj-lt"/>
              <a:cs typeface="+mn-cs"/>
            </a:endParaRPr>
          </a:p>
        </p:txBody>
      </p:sp>
    </p:spTree>
    <p:extLst>
      <p:ext uri="{BB962C8B-B14F-4D97-AF65-F5344CB8AC3E}">
        <p14:creationId xmlns:p14="http://schemas.microsoft.com/office/powerpoint/2010/main" val="197118368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435608" y="302877"/>
            <a:ext cx="7498080" cy="1143000"/>
          </a:xfrm>
        </p:spPr>
        <p:txBody>
          <a:bodyPr>
            <a:normAutofit fontScale="90000"/>
          </a:bodyPr>
          <a:lstStyle/>
          <a:p>
            <a:pPr eaLnBrk="1" hangingPunct="1">
              <a:defRPr/>
            </a:pPr>
            <a:r>
              <a:rPr lang="en-US" sz="5400" dirty="0" smtClean="0"/>
              <a:t>Healthy people need healthy </a:t>
            </a:r>
            <a:r>
              <a:rPr lang="en-US" sz="5400" b="1" dirty="0" smtClean="0">
                <a:cs typeface="+mj-cs"/>
              </a:rPr>
              <a:t>ecosystems</a:t>
            </a:r>
            <a:endParaRPr lang="en-US" dirty="0" smtClean="0">
              <a:cs typeface="+mj-cs"/>
            </a:endParaRPr>
          </a:p>
        </p:txBody>
      </p:sp>
      <p:sp>
        <p:nvSpPr>
          <p:cNvPr id="54275" name="Rectangle 3"/>
          <p:cNvSpPr>
            <a:spLocks noGrp="1" noChangeArrowheads="1"/>
          </p:cNvSpPr>
          <p:nvPr>
            <p:ph type="body" idx="1"/>
          </p:nvPr>
        </p:nvSpPr>
        <p:spPr>
          <a:xfrm>
            <a:off x="1435608" y="1751063"/>
            <a:ext cx="7272963" cy="5106937"/>
          </a:xfrm>
        </p:spPr>
        <p:txBody>
          <a:bodyPr>
            <a:normAutofit/>
          </a:bodyPr>
          <a:lstStyle/>
          <a:p>
            <a:pPr eaLnBrk="1" hangingPunct="1">
              <a:lnSpc>
                <a:spcPct val="90000"/>
              </a:lnSpc>
              <a:buFont typeface="Wingdings" charset="0"/>
              <a:buNone/>
              <a:defRPr/>
            </a:pPr>
            <a:r>
              <a:rPr lang="ja-JP" altLang="en-US" sz="3600" b="1" dirty="0" smtClean="0">
                <a:latin typeface="+mj-lt"/>
                <a:cs typeface="+mn-cs"/>
              </a:rPr>
              <a:t>“</a:t>
            </a:r>
            <a:r>
              <a:rPr lang="en-US" sz="3600" b="1" dirty="0" smtClean="0">
                <a:latin typeface="+mj-lt"/>
                <a:cs typeface="+mn-cs"/>
              </a:rPr>
              <a:t>Ecosystems are the planet's life-support systems - for the human species and all other forms of life. Human biology  has a fundamental need for food, water, clean air, shelter and relative climatic constancy.</a:t>
            </a:r>
            <a:r>
              <a:rPr lang="ja-JP" altLang="en-US" sz="3600" b="1" dirty="0" smtClean="0">
                <a:latin typeface="+mj-lt"/>
                <a:cs typeface="+mn-cs"/>
              </a:rPr>
              <a:t>”</a:t>
            </a:r>
            <a:endParaRPr lang="en-US" b="1" dirty="0" smtClean="0">
              <a:latin typeface="+mj-lt"/>
              <a:cs typeface="+mn-cs"/>
            </a:endParaRPr>
          </a:p>
          <a:p>
            <a:pPr algn="r" eaLnBrk="1" hangingPunct="1">
              <a:lnSpc>
                <a:spcPct val="90000"/>
              </a:lnSpc>
              <a:buFont typeface="Wingdings" charset="0"/>
              <a:buNone/>
              <a:defRPr/>
            </a:pPr>
            <a:r>
              <a:rPr lang="en-US" sz="2000" b="1" u="sng" dirty="0" smtClean="0">
                <a:latin typeface="+mj-lt"/>
                <a:cs typeface="+mn-cs"/>
              </a:rPr>
              <a:t>Ecosystems and Human Well-being</a:t>
            </a:r>
            <a:endParaRPr lang="en-US" sz="2000" b="1" dirty="0" smtClean="0">
              <a:latin typeface="+mj-lt"/>
              <a:cs typeface="+mn-cs"/>
            </a:endParaRPr>
          </a:p>
          <a:p>
            <a:pPr algn="r" eaLnBrk="1" hangingPunct="1">
              <a:lnSpc>
                <a:spcPct val="90000"/>
              </a:lnSpc>
              <a:buFont typeface="Wingdings" charset="0"/>
              <a:buNone/>
              <a:defRPr/>
            </a:pPr>
            <a:r>
              <a:rPr lang="en-US" sz="2000" b="1" dirty="0" smtClean="0">
                <a:latin typeface="+mj-lt"/>
                <a:cs typeface="+mn-cs"/>
              </a:rPr>
              <a:t>Millennium Ecosystem Assessment, WHO, 2005</a:t>
            </a:r>
            <a:r>
              <a:rPr lang="en-US" sz="2800" dirty="0" smtClean="0">
                <a:latin typeface="+mj-lt"/>
                <a:cs typeface="+mn-cs"/>
              </a:rPr>
              <a:t> </a:t>
            </a:r>
          </a:p>
        </p:txBody>
      </p:sp>
    </p:spTree>
    <p:extLst>
      <p:ext uri="{BB962C8B-B14F-4D97-AF65-F5344CB8AC3E}">
        <p14:creationId xmlns:p14="http://schemas.microsoft.com/office/powerpoint/2010/main" val="314340295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317447"/>
            <a:ext cx="7498080" cy="825554"/>
          </a:xfrm>
        </p:spPr>
        <p:txBody>
          <a:bodyPr>
            <a:noAutofit/>
          </a:bodyPr>
          <a:lstStyle/>
          <a:p>
            <a:r>
              <a:rPr lang="en-US" sz="5400" dirty="0" smtClean="0"/>
              <a:t>But ecosystems are in decline</a:t>
            </a:r>
            <a:endParaRPr lang="en-US" sz="5400" dirty="0"/>
          </a:p>
        </p:txBody>
      </p:sp>
      <p:sp>
        <p:nvSpPr>
          <p:cNvPr id="3" name="Content Placeholder 2"/>
          <p:cNvSpPr>
            <a:spLocks noGrp="1"/>
          </p:cNvSpPr>
          <p:nvPr>
            <p:ph idx="1"/>
          </p:nvPr>
        </p:nvSpPr>
        <p:spPr>
          <a:xfrm>
            <a:off x="1435608" y="1652701"/>
            <a:ext cx="7498080" cy="5205299"/>
          </a:xfrm>
        </p:spPr>
        <p:txBody>
          <a:bodyPr>
            <a:normAutofit lnSpcReduction="10000"/>
          </a:bodyPr>
          <a:lstStyle/>
          <a:p>
            <a:pPr marL="82296" indent="0">
              <a:buNone/>
            </a:pPr>
            <a:r>
              <a:rPr lang="en-US" dirty="0" smtClean="0"/>
              <a:t>“Human </a:t>
            </a:r>
            <a:r>
              <a:rPr lang="en-US" dirty="0"/>
              <a:t>activity is putting such a strain on the </a:t>
            </a:r>
            <a:r>
              <a:rPr lang="en-US" dirty="0" smtClean="0"/>
              <a:t>natural functions </a:t>
            </a:r>
            <a:r>
              <a:rPr lang="en-US" dirty="0"/>
              <a:t>of Earth that </a:t>
            </a:r>
            <a:r>
              <a:rPr lang="en-US" dirty="0">
                <a:solidFill>
                  <a:srgbClr val="FF0000"/>
                </a:solidFill>
              </a:rPr>
              <a:t>the ability of the planet’s </a:t>
            </a:r>
            <a:r>
              <a:rPr lang="en-US" dirty="0" smtClean="0">
                <a:solidFill>
                  <a:srgbClr val="FF0000"/>
                </a:solidFill>
              </a:rPr>
              <a:t>ecosystems to </a:t>
            </a:r>
            <a:r>
              <a:rPr lang="en-US" dirty="0">
                <a:solidFill>
                  <a:srgbClr val="FF0000"/>
                </a:solidFill>
              </a:rPr>
              <a:t>sustain future generations can no </a:t>
            </a:r>
            <a:r>
              <a:rPr lang="en-US" dirty="0" smtClean="0">
                <a:solidFill>
                  <a:srgbClr val="FF0000"/>
                </a:solidFill>
              </a:rPr>
              <a:t>longer be </a:t>
            </a:r>
            <a:r>
              <a:rPr lang="en-US" dirty="0">
                <a:solidFill>
                  <a:srgbClr val="FF0000"/>
                </a:solidFill>
              </a:rPr>
              <a:t>taken for granted.</a:t>
            </a:r>
            <a:r>
              <a:rPr lang="en-US" dirty="0"/>
              <a:t> . . . </a:t>
            </a:r>
            <a:endParaRPr lang="en-US" dirty="0" smtClean="0"/>
          </a:p>
          <a:p>
            <a:pPr marL="82296" indent="0">
              <a:buNone/>
            </a:pPr>
            <a:r>
              <a:rPr lang="en-US" dirty="0" smtClean="0">
                <a:solidFill>
                  <a:srgbClr val="FF0000"/>
                </a:solidFill>
              </a:rPr>
              <a:t>Nearly </a:t>
            </a:r>
            <a:r>
              <a:rPr lang="en-US" dirty="0">
                <a:solidFill>
                  <a:srgbClr val="FF0000"/>
                </a:solidFill>
              </a:rPr>
              <a:t>two thirds of the </a:t>
            </a:r>
            <a:r>
              <a:rPr lang="en-US" dirty="0" smtClean="0">
                <a:solidFill>
                  <a:srgbClr val="FF0000"/>
                </a:solidFill>
              </a:rPr>
              <a:t>services provided </a:t>
            </a:r>
            <a:r>
              <a:rPr lang="en-US" dirty="0">
                <a:solidFill>
                  <a:srgbClr val="FF0000"/>
                </a:solidFill>
              </a:rPr>
              <a:t>by nature to humankind are found </a:t>
            </a:r>
            <a:r>
              <a:rPr lang="en-US" dirty="0" smtClean="0">
                <a:solidFill>
                  <a:srgbClr val="FF0000"/>
                </a:solidFill>
              </a:rPr>
              <a:t>to be </a:t>
            </a:r>
            <a:r>
              <a:rPr lang="en-US" dirty="0">
                <a:solidFill>
                  <a:srgbClr val="FF0000"/>
                </a:solidFill>
              </a:rPr>
              <a:t>in decline worldwide</a:t>
            </a:r>
            <a:r>
              <a:rPr lang="en-US" dirty="0" smtClean="0">
                <a:solidFill>
                  <a:srgbClr val="FF0000"/>
                </a:solidFill>
              </a:rPr>
              <a:t>.”</a:t>
            </a:r>
          </a:p>
          <a:p>
            <a:pPr marL="82296" indent="0" algn="r">
              <a:buNone/>
            </a:pPr>
            <a:r>
              <a:rPr lang="en-US" sz="2600" dirty="0"/>
              <a:t>Millennium Ecosystem </a:t>
            </a:r>
            <a:endParaRPr lang="en-US" sz="2600" dirty="0" smtClean="0"/>
          </a:p>
          <a:p>
            <a:pPr marL="82296" indent="0" algn="r">
              <a:buNone/>
            </a:pPr>
            <a:r>
              <a:rPr lang="en-US" sz="2600" dirty="0" smtClean="0"/>
              <a:t>Assessment, 2005</a:t>
            </a:r>
            <a:endParaRPr lang="en-US" sz="2600" dirty="0"/>
          </a:p>
        </p:txBody>
      </p:sp>
    </p:spTree>
    <p:extLst>
      <p:ext uri="{BB962C8B-B14F-4D97-AF65-F5344CB8AC3E}">
        <p14:creationId xmlns:p14="http://schemas.microsoft.com/office/powerpoint/2010/main" val="31890680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679" y="119184"/>
            <a:ext cx="7498080" cy="1054814"/>
          </a:xfrm>
        </p:spPr>
        <p:txBody>
          <a:bodyPr>
            <a:normAutofit fontScale="90000"/>
          </a:bodyPr>
          <a:lstStyle/>
          <a:p>
            <a:r>
              <a:rPr lang="en-US" dirty="0" smtClean="0"/>
              <a:t>What proportion of time do we spend . . . </a:t>
            </a:r>
            <a:endParaRPr lang="en-US" dirty="0"/>
          </a:p>
        </p:txBody>
      </p:sp>
      <p:sp>
        <p:nvSpPr>
          <p:cNvPr id="3" name="Content Placeholder 2"/>
          <p:cNvSpPr>
            <a:spLocks noGrp="1"/>
          </p:cNvSpPr>
          <p:nvPr>
            <p:ph idx="1"/>
          </p:nvPr>
        </p:nvSpPr>
        <p:spPr>
          <a:xfrm>
            <a:off x="1435608" y="1428705"/>
            <a:ext cx="7498080" cy="4463436"/>
          </a:xfrm>
        </p:spPr>
        <p:txBody>
          <a:bodyPr>
            <a:normAutofit fontScale="92500" lnSpcReduction="10000"/>
          </a:bodyPr>
          <a:lstStyle/>
          <a:p>
            <a:r>
              <a:rPr lang="en-US" dirty="0" smtClean="0"/>
              <a:t>In an urban setting?</a:t>
            </a:r>
          </a:p>
          <a:p>
            <a:r>
              <a:rPr lang="en-US" dirty="0" smtClean="0">
                <a:solidFill>
                  <a:srgbClr val="FF0000"/>
                </a:solidFill>
              </a:rPr>
              <a:t>80%</a:t>
            </a:r>
          </a:p>
          <a:p>
            <a:r>
              <a:rPr lang="en-US" dirty="0" smtClean="0"/>
              <a:t>Indoors?</a:t>
            </a:r>
          </a:p>
          <a:p>
            <a:r>
              <a:rPr lang="en-US" dirty="0" smtClean="0">
                <a:solidFill>
                  <a:srgbClr val="FF0000"/>
                </a:solidFill>
              </a:rPr>
              <a:t>90%</a:t>
            </a:r>
          </a:p>
          <a:p>
            <a:r>
              <a:rPr lang="en-US" dirty="0" smtClean="0"/>
              <a:t>In vehicles</a:t>
            </a:r>
          </a:p>
          <a:p>
            <a:r>
              <a:rPr lang="en-US" dirty="0" smtClean="0">
                <a:solidFill>
                  <a:srgbClr val="FF0000"/>
                </a:solidFill>
              </a:rPr>
              <a:t>5%	</a:t>
            </a:r>
          </a:p>
          <a:p>
            <a:r>
              <a:rPr lang="en-US" dirty="0" smtClean="0"/>
              <a:t>Outdoors?</a:t>
            </a:r>
          </a:p>
          <a:p>
            <a:r>
              <a:rPr lang="en-US" dirty="0" smtClean="0">
                <a:solidFill>
                  <a:srgbClr val="FF0000"/>
                </a:solidFill>
              </a:rPr>
              <a:t>5%</a:t>
            </a:r>
          </a:p>
          <a:p>
            <a:r>
              <a:rPr lang="en-US" dirty="0" smtClean="0"/>
              <a:t>Within a natural </a:t>
            </a:r>
            <a:r>
              <a:rPr lang="en-US" smtClean="0"/>
              <a:t>ecosystem?</a:t>
            </a:r>
            <a:endParaRPr lang="en-US" dirty="0" smtClean="0">
              <a:solidFill>
                <a:srgbClr val="FF0000"/>
              </a:solidFill>
            </a:endParaRPr>
          </a:p>
          <a:p>
            <a:endParaRPr lang="en-US" dirty="0"/>
          </a:p>
        </p:txBody>
      </p:sp>
    </p:spTree>
    <p:extLst>
      <p:ext uri="{BB962C8B-B14F-4D97-AF65-F5344CB8AC3E}">
        <p14:creationId xmlns:p14="http://schemas.microsoft.com/office/powerpoint/2010/main" val="40061615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tp://taicarmen.files.wordpress.com/2011/05/earth-from-space-1.jpg"/>
          <p:cNvPicPr/>
          <p:nvPr/>
        </p:nvPicPr>
        <p:blipFill>
          <a:blip r:embed="rId2">
            <a:extLst>
              <a:ext uri="{28A0092B-C50C-407E-A947-70E740481C1C}">
                <a14:useLocalDpi xmlns:a14="http://schemas.microsoft.com/office/drawing/2010/main" val="0"/>
              </a:ext>
            </a:extLst>
          </a:blip>
          <a:srcRect/>
          <a:stretch>
            <a:fillRect/>
          </a:stretch>
        </p:blipFill>
        <p:spPr bwMode="auto">
          <a:xfrm>
            <a:off x="0" y="1017835"/>
            <a:ext cx="9144000" cy="5080167"/>
          </a:xfrm>
          <a:prstGeom prst="rect">
            <a:avLst/>
          </a:prstGeom>
          <a:noFill/>
          <a:ln>
            <a:noFill/>
          </a:ln>
        </p:spPr>
      </p:pic>
      <p:sp>
        <p:nvSpPr>
          <p:cNvPr id="3" name="Title 1"/>
          <p:cNvSpPr txBox="1">
            <a:spLocks/>
          </p:cNvSpPr>
          <p:nvPr/>
        </p:nvSpPr>
        <p:spPr>
          <a:xfrm>
            <a:off x="1435608" y="134237"/>
            <a:ext cx="7498080" cy="883598"/>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4800" b="1" dirty="0" smtClean="0"/>
              <a:t>100% of the time</a:t>
            </a:r>
            <a:endParaRPr lang="en-US" sz="4800" b="1" dirty="0"/>
          </a:p>
        </p:txBody>
      </p:sp>
    </p:spTree>
    <p:extLst>
      <p:ext uri="{BB962C8B-B14F-4D97-AF65-F5344CB8AC3E}">
        <p14:creationId xmlns:p14="http://schemas.microsoft.com/office/powerpoint/2010/main" val="23359810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Autofit/>
          </a:bodyPr>
          <a:lstStyle/>
          <a:p>
            <a:r>
              <a:rPr lang="en-US" sz="4400" dirty="0"/>
              <a:t>W</a:t>
            </a:r>
            <a:r>
              <a:rPr lang="en-US" sz="4400" dirty="0" smtClean="0"/>
              <a:t>e no longer live in nature</a:t>
            </a:r>
            <a:endParaRPr lang="en-US" sz="4400" dirty="0"/>
          </a:p>
        </p:txBody>
      </p:sp>
      <p:sp>
        <p:nvSpPr>
          <p:cNvPr id="3" name="Content Placeholder 2"/>
          <p:cNvSpPr>
            <a:spLocks noGrp="1"/>
          </p:cNvSpPr>
          <p:nvPr>
            <p:ph idx="1"/>
          </p:nvPr>
        </p:nvSpPr>
        <p:spPr>
          <a:xfrm>
            <a:off x="1435608" y="1569357"/>
            <a:ext cx="7498080" cy="4679042"/>
          </a:xfrm>
        </p:spPr>
        <p:txBody>
          <a:bodyPr/>
          <a:lstStyle/>
          <a:p>
            <a:r>
              <a:rPr lang="en-US" dirty="0" smtClean="0"/>
              <a:t>We are 80% </a:t>
            </a:r>
            <a:r>
              <a:rPr lang="en-US" dirty="0" err="1" smtClean="0"/>
              <a:t>urbanised</a:t>
            </a:r>
            <a:endParaRPr lang="en-US" dirty="0" smtClean="0"/>
          </a:p>
          <a:p>
            <a:r>
              <a:rPr lang="en-US" dirty="0" smtClean="0"/>
              <a:t>We spend 90% of our time indoors</a:t>
            </a:r>
          </a:p>
          <a:p>
            <a:pPr lvl="1"/>
            <a:r>
              <a:rPr lang="en-US" dirty="0" smtClean="0"/>
              <a:t>And 5% in vehicles</a:t>
            </a:r>
          </a:p>
          <a:p>
            <a:r>
              <a:rPr lang="en-US" dirty="0" smtClean="0"/>
              <a:t>So we are only outdoors 5% of the time (= 1 hour/day)</a:t>
            </a:r>
          </a:p>
          <a:p>
            <a:pPr lvl="1"/>
            <a:r>
              <a:rPr lang="en-US" dirty="0" smtClean="0"/>
              <a:t>And 80% of that is in urban settings</a:t>
            </a:r>
          </a:p>
          <a:p>
            <a:r>
              <a:rPr lang="en-US" dirty="0" smtClean="0"/>
              <a:t>Kids don’t go out and play</a:t>
            </a:r>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10</a:t>
            </a:fld>
            <a:endParaRPr lang="en-US"/>
          </a:p>
        </p:txBody>
      </p:sp>
    </p:spTree>
    <p:extLst>
      <p:ext uri="{BB962C8B-B14F-4D97-AF65-F5344CB8AC3E}">
        <p14:creationId xmlns:p14="http://schemas.microsoft.com/office/powerpoint/2010/main" val="20357646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855242"/>
          </a:xfrm>
        </p:spPr>
        <p:txBody>
          <a:bodyPr/>
          <a:lstStyle/>
          <a:p>
            <a:r>
              <a:rPr lang="en-US" dirty="0" smtClean="0"/>
              <a:t>Nature deficit disorder</a:t>
            </a:r>
            <a:endParaRPr lang="en-US" dirty="0"/>
          </a:p>
        </p:txBody>
      </p:sp>
      <p:sp>
        <p:nvSpPr>
          <p:cNvPr id="3" name="Content Placeholder 2"/>
          <p:cNvSpPr>
            <a:spLocks noGrp="1"/>
          </p:cNvSpPr>
          <p:nvPr>
            <p:ph idx="1"/>
          </p:nvPr>
        </p:nvSpPr>
        <p:spPr>
          <a:xfrm>
            <a:off x="1435608" y="1170661"/>
            <a:ext cx="7498080" cy="1759410"/>
          </a:xfrm>
        </p:spPr>
        <p:txBody>
          <a:bodyPr/>
          <a:lstStyle/>
          <a:p>
            <a:pPr marL="82296" indent="0">
              <a:buNone/>
            </a:pPr>
            <a:r>
              <a:rPr lang="en-US" dirty="0" smtClean="0"/>
              <a:t>From the 2005 book </a:t>
            </a:r>
          </a:p>
          <a:p>
            <a:pPr marL="82296" indent="0">
              <a:buNone/>
            </a:pPr>
            <a:r>
              <a:rPr lang="en-US" dirty="0" smtClean="0"/>
              <a:t>“</a:t>
            </a:r>
            <a:r>
              <a:rPr lang="en-US" i="1" dirty="0" smtClean="0"/>
              <a:t>Last Child in the Woods</a:t>
            </a:r>
            <a:r>
              <a:rPr lang="en-US" dirty="0" smtClean="0"/>
              <a:t>” by Richard </a:t>
            </a:r>
            <a:r>
              <a:rPr lang="en-US" dirty="0" err="1" smtClean="0"/>
              <a:t>Louv</a:t>
            </a:r>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11</a:t>
            </a:fld>
            <a:endParaRPr lang="en-US"/>
          </a:p>
        </p:txBody>
      </p:sp>
      <p:pic>
        <p:nvPicPr>
          <p:cNvPr id="5" name="Picture 4"/>
          <p:cNvPicPr>
            <a:picLocks noChangeAspect="1"/>
          </p:cNvPicPr>
          <p:nvPr/>
        </p:nvPicPr>
        <p:blipFill>
          <a:blip r:embed="rId2"/>
          <a:stretch>
            <a:fillRect/>
          </a:stretch>
        </p:blipFill>
        <p:spPr>
          <a:xfrm>
            <a:off x="1705429" y="3141237"/>
            <a:ext cx="6576786" cy="2519333"/>
          </a:xfrm>
          <a:prstGeom prst="rect">
            <a:avLst/>
          </a:prstGeom>
        </p:spPr>
      </p:pic>
    </p:spTree>
    <p:extLst>
      <p:ext uri="{BB962C8B-B14F-4D97-AF65-F5344CB8AC3E}">
        <p14:creationId xmlns:p14="http://schemas.microsoft.com/office/powerpoint/2010/main" val="39823360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3869" y="36184"/>
            <a:ext cx="7847676" cy="823754"/>
          </a:xfrm>
        </p:spPr>
        <p:txBody>
          <a:bodyPr>
            <a:normAutofit/>
          </a:bodyPr>
          <a:lstStyle/>
          <a:p>
            <a:r>
              <a:rPr lang="en-US" sz="4400" b="1" dirty="0" smtClean="0"/>
              <a:t>Roaming distance has shrunk</a:t>
            </a:r>
            <a:endParaRPr lang="en-US" sz="4400" b="1" dirty="0"/>
          </a:p>
        </p:txBody>
      </p:sp>
      <p:pic>
        <p:nvPicPr>
          <p:cNvPr id="6" name="Picture 5"/>
          <p:cNvPicPr>
            <a:picLocks noChangeAspect="1"/>
          </p:cNvPicPr>
          <p:nvPr/>
        </p:nvPicPr>
        <p:blipFill>
          <a:blip r:embed="rId3"/>
          <a:stretch>
            <a:fillRect/>
          </a:stretch>
        </p:blipFill>
        <p:spPr>
          <a:xfrm>
            <a:off x="3131161" y="859938"/>
            <a:ext cx="5583453" cy="5931913"/>
          </a:xfrm>
          <a:prstGeom prst="rect">
            <a:avLst/>
          </a:prstGeom>
        </p:spPr>
      </p:pic>
      <p:sp>
        <p:nvSpPr>
          <p:cNvPr id="2" name="TextBox 1"/>
          <p:cNvSpPr txBox="1"/>
          <p:nvPr/>
        </p:nvSpPr>
        <p:spPr>
          <a:xfrm>
            <a:off x="946084" y="867999"/>
            <a:ext cx="2277104" cy="2677656"/>
          </a:xfrm>
          <a:prstGeom prst="rect">
            <a:avLst/>
          </a:prstGeom>
          <a:noFill/>
        </p:spPr>
        <p:txBody>
          <a:bodyPr wrap="square" rtlCol="0">
            <a:spAutoFit/>
          </a:bodyPr>
          <a:lstStyle/>
          <a:p>
            <a:r>
              <a:rPr lang="en-US" sz="2800" b="1" dirty="0" smtClean="0"/>
              <a:t>Even as our connectivity to and travel in the wide world has grown!</a:t>
            </a:r>
            <a:endParaRPr lang="en-US" sz="2800" b="1" dirty="0"/>
          </a:p>
        </p:txBody>
      </p:sp>
      <p:sp>
        <p:nvSpPr>
          <p:cNvPr id="3" name="TextBox 2"/>
          <p:cNvSpPr txBox="1"/>
          <p:nvPr/>
        </p:nvSpPr>
        <p:spPr>
          <a:xfrm>
            <a:off x="946084" y="3736126"/>
            <a:ext cx="2256908" cy="1815882"/>
          </a:xfrm>
          <a:prstGeom prst="rect">
            <a:avLst/>
          </a:prstGeom>
          <a:noFill/>
        </p:spPr>
        <p:txBody>
          <a:bodyPr wrap="square" rtlCol="0">
            <a:spAutoFit/>
          </a:bodyPr>
          <a:lstStyle/>
          <a:p>
            <a:r>
              <a:rPr lang="en-US" sz="2800" b="1" dirty="0" smtClean="0"/>
              <a:t>Who knew more about their community?</a:t>
            </a:r>
            <a:endParaRPr lang="en-US" sz="2800" b="1" dirty="0"/>
          </a:p>
        </p:txBody>
      </p:sp>
    </p:spTree>
    <p:extLst>
      <p:ext uri="{BB962C8B-B14F-4D97-AF65-F5344CB8AC3E}">
        <p14:creationId xmlns:p14="http://schemas.microsoft.com/office/powerpoint/2010/main" val="1685909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1009486"/>
          </a:xfrm>
        </p:spPr>
        <p:txBody>
          <a:bodyPr>
            <a:normAutofit/>
          </a:bodyPr>
          <a:lstStyle/>
          <a:p>
            <a:r>
              <a:rPr lang="en-US" sz="4400" dirty="0"/>
              <a:t>Time k</a:t>
            </a:r>
            <a:r>
              <a:rPr lang="en-US" sz="4400" dirty="0" smtClean="0"/>
              <a:t>ids spend outdoors</a:t>
            </a:r>
            <a:endParaRPr lang="en-US" sz="4400" dirty="0"/>
          </a:p>
        </p:txBody>
      </p:sp>
      <p:sp>
        <p:nvSpPr>
          <p:cNvPr id="4" name="Content Placeholder 3"/>
          <p:cNvSpPr>
            <a:spLocks noGrp="1"/>
          </p:cNvSpPr>
          <p:nvPr>
            <p:ph idx="1"/>
          </p:nvPr>
        </p:nvSpPr>
        <p:spPr>
          <a:xfrm>
            <a:off x="1435608" y="1037608"/>
            <a:ext cx="7498080" cy="5848514"/>
          </a:xfrm>
        </p:spPr>
        <p:txBody>
          <a:bodyPr>
            <a:normAutofit fontScale="70000" lnSpcReduction="20000"/>
          </a:bodyPr>
          <a:lstStyle/>
          <a:p>
            <a:r>
              <a:rPr lang="en-US" sz="4600" dirty="0" smtClean="0"/>
              <a:t>There is little Canadian data</a:t>
            </a:r>
          </a:p>
          <a:p>
            <a:r>
              <a:rPr lang="en-US" sz="4600" dirty="0" smtClean="0"/>
              <a:t>A 2011 US study of self-reported time in 6 – 19 year olds found:</a:t>
            </a:r>
          </a:p>
          <a:p>
            <a:pPr lvl="1"/>
            <a:r>
              <a:rPr lang="en-US" sz="4100" dirty="0"/>
              <a:t>most children (63%) generally spend at least 2 hours of time outdoors per day </a:t>
            </a:r>
            <a:endParaRPr lang="en-US" sz="4100" dirty="0" smtClean="0"/>
          </a:p>
          <a:p>
            <a:r>
              <a:rPr lang="en-US" sz="4600" dirty="0" smtClean="0"/>
              <a:t>Their reported outdoor time was spent</a:t>
            </a:r>
          </a:p>
          <a:p>
            <a:pPr lvl="1"/>
            <a:r>
              <a:rPr lang="en-US" sz="4100" dirty="0"/>
              <a:t>playing or just hanging out (84%</a:t>
            </a:r>
            <a:r>
              <a:rPr lang="en-US" sz="4100" dirty="0" smtClean="0"/>
              <a:t>)</a:t>
            </a:r>
          </a:p>
          <a:p>
            <a:pPr lvl="1"/>
            <a:r>
              <a:rPr lang="en-US" sz="4100" dirty="0"/>
              <a:t>biking, jogging or running (80%) and </a:t>
            </a:r>
            <a:endParaRPr lang="en-US" sz="4100" dirty="0" smtClean="0"/>
          </a:p>
          <a:p>
            <a:pPr lvl="1"/>
            <a:r>
              <a:rPr lang="en-US" sz="4100" dirty="0" smtClean="0">
                <a:solidFill>
                  <a:srgbClr val="FF0000"/>
                </a:solidFill>
              </a:rPr>
              <a:t>use </a:t>
            </a:r>
            <a:r>
              <a:rPr lang="en-US" sz="4100" dirty="0">
                <a:solidFill>
                  <a:srgbClr val="FF0000"/>
                </a:solidFill>
              </a:rPr>
              <a:t>of electronic media outdoors (65%</a:t>
            </a:r>
            <a:r>
              <a:rPr lang="en-US" sz="4100" dirty="0" smtClean="0">
                <a:solidFill>
                  <a:srgbClr val="FF0000"/>
                </a:solidFill>
              </a:rPr>
              <a:t>)</a:t>
            </a:r>
          </a:p>
          <a:p>
            <a:pPr marL="82296" indent="0" algn="r">
              <a:buNone/>
            </a:pPr>
            <a:r>
              <a:rPr lang="fr-FR" sz="2900" u="sng" dirty="0"/>
              <a:t>Source</a:t>
            </a:r>
            <a:r>
              <a:rPr lang="fr-FR" sz="2900" dirty="0"/>
              <a:t>:  </a:t>
            </a:r>
            <a:r>
              <a:rPr lang="en-US" sz="2900" dirty="0"/>
              <a:t>Active Healthy Kids Canada </a:t>
            </a:r>
          </a:p>
          <a:p>
            <a:pPr marL="82296" indent="0" algn="r">
              <a:buNone/>
            </a:pPr>
            <a:r>
              <a:rPr lang="en-US" sz="2900" dirty="0"/>
              <a:t>2012 Report Card</a:t>
            </a:r>
            <a:r>
              <a:rPr lang="fr-FR" sz="2900" dirty="0"/>
              <a:t> </a:t>
            </a:r>
            <a:r>
              <a:rPr lang="en-GB" sz="4600" dirty="0" smtClean="0">
                <a:solidFill>
                  <a:srgbClr val="FF0000"/>
                </a:solidFill>
              </a:rPr>
              <a:t> </a:t>
            </a:r>
            <a:r>
              <a:rPr lang="en-US" sz="4600" dirty="0" smtClean="0">
                <a:solidFill>
                  <a:srgbClr val="FF0000"/>
                </a:solidFill>
              </a:rPr>
              <a:t> </a:t>
            </a:r>
            <a:endParaRPr lang="en-US" sz="4600" dirty="0">
              <a:solidFill>
                <a:srgbClr val="FF0000"/>
              </a:solidFill>
            </a:endParaRPr>
          </a:p>
        </p:txBody>
      </p:sp>
      <p:sp>
        <p:nvSpPr>
          <p:cNvPr id="3" name="Slide Number Placeholder 2"/>
          <p:cNvSpPr>
            <a:spLocks noGrp="1"/>
          </p:cNvSpPr>
          <p:nvPr>
            <p:ph type="sldNum" sz="quarter" idx="12"/>
          </p:nvPr>
        </p:nvSpPr>
        <p:spPr/>
        <p:txBody>
          <a:bodyPr/>
          <a:lstStyle/>
          <a:p>
            <a:fld id="{3CE0DCE6-8541-534C-9A11-F9A0E321AA64}" type="slidenum">
              <a:rPr lang="en-US" smtClean="0"/>
              <a:t>13</a:t>
            </a:fld>
            <a:endParaRPr lang="en-US"/>
          </a:p>
        </p:txBody>
      </p:sp>
    </p:spTree>
    <p:extLst>
      <p:ext uri="{BB962C8B-B14F-4D97-AF65-F5344CB8AC3E}">
        <p14:creationId xmlns:p14="http://schemas.microsoft.com/office/powerpoint/2010/main" val="390476127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5"/>
          <p:cNvSpPr>
            <a:spLocks noChangeArrowheads="1"/>
          </p:cNvSpPr>
          <p:nvPr/>
        </p:nvSpPr>
        <p:spPr bwMode="auto">
          <a:xfrm>
            <a:off x="2955405" y="6298827"/>
            <a:ext cx="618859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0488" tIns="44450" rIns="90488" bIns="44450">
            <a:spAutoFit/>
          </a:bodyPr>
          <a:lstStyle/>
          <a:p>
            <a:pPr eaLnBrk="0" hangingPunct="0">
              <a:spcBef>
                <a:spcPct val="50000"/>
              </a:spcBef>
            </a:pPr>
            <a:r>
              <a:rPr lang="en-US" sz="1200" b="1" dirty="0"/>
              <a:t>Data courtesy Marc </a:t>
            </a:r>
            <a:r>
              <a:rPr lang="en-US" sz="1200" b="1" dirty="0" err="1"/>
              <a:t>Imhoff</a:t>
            </a:r>
            <a:r>
              <a:rPr lang="en-US" sz="1200" b="1" dirty="0"/>
              <a:t> of NASA GSFC and Christopher </a:t>
            </a:r>
            <a:r>
              <a:rPr lang="en-US" sz="1200" b="1" dirty="0" err="1"/>
              <a:t>Elvidge</a:t>
            </a:r>
            <a:r>
              <a:rPr lang="en-US" sz="1200" b="1" dirty="0"/>
              <a:t> of NOAA NGDC</a:t>
            </a:r>
            <a:r>
              <a:rPr lang="en-US" sz="1200" b="1" dirty="0" smtClean="0"/>
              <a:t>. Image </a:t>
            </a:r>
            <a:r>
              <a:rPr lang="en-US" sz="1200" b="1" dirty="0"/>
              <a:t>by Craig Mayhew and Robert </a:t>
            </a:r>
            <a:r>
              <a:rPr lang="en-US" sz="1200" b="1" dirty="0" err="1"/>
              <a:t>Simmon,NASA</a:t>
            </a:r>
            <a:r>
              <a:rPr lang="en-US" sz="1200" b="1" dirty="0"/>
              <a:t> GSFC</a:t>
            </a:r>
            <a:endParaRPr lang="en-US" sz="1600" b="1" dirty="0"/>
          </a:p>
        </p:txBody>
      </p:sp>
      <p:sp>
        <p:nvSpPr>
          <p:cNvPr id="50182" name="Rectangle 6"/>
          <p:cNvSpPr>
            <a:spLocks noChangeArrowheads="1"/>
          </p:cNvSpPr>
          <p:nvPr/>
        </p:nvSpPr>
        <p:spPr bwMode="auto">
          <a:xfrm>
            <a:off x="0" y="914400"/>
            <a:ext cx="9144000" cy="1295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50183" name="Picture 7"/>
          <p:cNvPicPr>
            <a:picLocks noGrp="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914400"/>
            <a:ext cx="9144000" cy="5181600"/>
          </a:xfrm>
          <a:noFill/>
          <a:ln/>
          <a:extLst>
            <a:ext uri="{91240B29-F687-4f45-9708-019B960494DF}">
              <a14:hiddenLine xmlns:a14="http://schemas.microsoft.com/office/drawing/2010/main" w="12700">
                <a:solidFill>
                  <a:schemeClr val="tx1"/>
                </a:solidFill>
                <a:miter lim="800000"/>
                <a:headEnd/>
                <a:tailEnd/>
              </a14:hiddenLine>
            </a:ext>
          </a:extLst>
        </p:spPr>
      </p:pic>
      <p:sp>
        <p:nvSpPr>
          <p:cNvPr id="50185" name="Rectangle 9"/>
          <p:cNvSpPr>
            <a:spLocks noGrp="1" noChangeArrowheads="1"/>
          </p:cNvSpPr>
          <p:nvPr>
            <p:ph type="title"/>
          </p:nvPr>
        </p:nvSpPr>
        <p:spPr>
          <a:xfrm>
            <a:off x="838200" y="0"/>
            <a:ext cx="7793038" cy="914400"/>
          </a:xfrm>
          <a:noFill/>
          <a:ln/>
          <a:extLst>
            <a:ext uri="{91240B29-F687-4f45-9708-019B960494DF}">
              <a14:hiddenLine xmlns:a14="http://schemas.microsoft.com/office/drawing/2010/main" w="12700">
                <a:solidFill>
                  <a:schemeClr val="tx1"/>
                </a:solidFill>
                <a:miter lim="800000"/>
                <a:headEnd/>
                <a:tailEnd/>
              </a14:hiddenLine>
            </a:ext>
          </a:extLst>
        </p:spPr>
        <p:txBody>
          <a:bodyPr>
            <a:normAutofit fontScale="90000"/>
          </a:bodyPr>
          <a:lstStyle/>
          <a:p>
            <a:pPr algn="ctr"/>
            <a:r>
              <a:rPr lang="en-US" sz="5400" b="1" dirty="0"/>
              <a:t>Earth’s City Lights</a:t>
            </a:r>
          </a:p>
        </p:txBody>
      </p:sp>
    </p:spTree>
    <p:extLst>
      <p:ext uri="{BB962C8B-B14F-4D97-AF65-F5344CB8AC3E}">
        <p14:creationId xmlns:p14="http://schemas.microsoft.com/office/powerpoint/2010/main" val="23745763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523607"/>
            <a:ext cx="7498080" cy="626022"/>
          </a:xfrm>
        </p:spPr>
        <p:txBody>
          <a:bodyPr>
            <a:noAutofit/>
          </a:bodyPr>
          <a:lstStyle/>
          <a:p>
            <a:r>
              <a:rPr lang="en-US" sz="4400" b="1" dirty="0"/>
              <a:t>If we can’t see the </a:t>
            </a:r>
            <a:r>
              <a:rPr lang="en-US" sz="4400" b="1" dirty="0" smtClean="0"/>
              <a:t>stars</a:t>
            </a:r>
            <a:r>
              <a:rPr lang="en-US" sz="4400" b="1" dirty="0"/>
              <a:t> </a:t>
            </a:r>
            <a:r>
              <a:rPr lang="en-US" sz="4400" b="1" dirty="0" smtClean="0"/>
              <a:t>. . . </a:t>
            </a:r>
            <a:endParaRPr lang="en-US" sz="4800" dirty="0"/>
          </a:p>
        </p:txBody>
      </p:sp>
      <p:sp>
        <p:nvSpPr>
          <p:cNvPr id="3" name="Content Placeholder 2"/>
          <p:cNvSpPr>
            <a:spLocks noGrp="1"/>
          </p:cNvSpPr>
          <p:nvPr>
            <p:ph idx="1"/>
          </p:nvPr>
        </p:nvSpPr>
        <p:spPr>
          <a:xfrm>
            <a:off x="1435608" y="1395915"/>
            <a:ext cx="7498080" cy="5194630"/>
          </a:xfrm>
        </p:spPr>
        <p:txBody>
          <a:bodyPr>
            <a:normAutofit fontScale="77500" lnSpcReduction="20000"/>
          </a:bodyPr>
          <a:lstStyle/>
          <a:p>
            <a:r>
              <a:rPr lang="en-US" b="1" dirty="0"/>
              <a:t>T</a:t>
            </a:r>
            <a:r>
              <a:rPr lang="en-US" b="1" dirty="0" smtClean="0"/>
              <a:t>wo</a:t>
            </a:r>
            <a:r>
              <a:rPr lang="en-US" b="1" dirty="0"/>
              <a:t>-thirds of the U.S. population and more than one-half of the European population have already lost the ability to see the Milky Way with the naked eye</a:t>
            </a:r>
            <a:r>
              <a:rPr lang="en-US" b="1" dirty="0" smtClean="0"/>
              <a:t>.</a:t>
            </a:r>
          </a:p>
          <a:p>
            <a:pPr marL="82296" indent="0" algn="r">
              <a:buNone/>
            </a:pPr>
            <a:r>
              <a:rPr lang="en-US" sz="2600" b="1" dirty="0"/>
              <a:t>The first World Atlas of </a:t>
            </a:r>
            <a:r>
              <a:rPr lang="en-US" sz="2600" b="1" dirty="0" smtClean="0"/>
              <a:t>the </a:t>
            </a:r>
          </a:p>
          <a:p>
            <a:pPr marL="82296" indent="0" algn="r">
              <a:buNone/>
            </a:pPr>
            <a:r>
              <a:rPr lang="en-US" sz="2600" b="1" dirty="0" smtClean="0"/>
              <a:t>artificial </a:t>
            </a:r>
            <a:r>
              <a:rPr lang="en-US" sz="2600" b="1" dirty="0"/>
              <a:t>night sky </a:t>
            </a:r>
            <a:r>
              <a:rPr lang="en-US" sz="2600" b="1" dirty="0" smtClean="0"/>
              <a:t>brightness, 2001</a:t>
            </a:r>
            <a:r>
              <a:rPr lang="en-US" b="1" dirty="0" smtClean="0"/>
              <a:t> </a:t>
            </a:r>
            <a:endParaRPr lang="en-US" b="1" dirty="0"/>
          </a:p>
          <a:p>
            <a:r>
              <a:rPr lang="en-US" b="1" dirty="0" smtClean="0"/>
              <a:t>“When </a:t>
            </a:r>
            <a:r>
              <a:rPr lang="en-US" b="1" dirty="0"/>
              <a:t>a 1994 earthquake knocked out the power in Los Angeles, many anxious residents called local emergency centers to report seeing a strange “giant, silvery cloud” in the dark sky. What they were really seeing—for the first time—was the Milky Way, long obliterated by the urban sky glow</a:t>
            </a:r>
            <a:r>
              <a:rPr lang="en-US" b="1" dirty="0" smtClean="0"/>
              <a:t>.”</a:t>
            </a:r>
          </a:p>
          <a:p>
            <a:pPr marL="82296" indent="0" algn="r">
              <a:buNone/>
            </a:pPr>
            <a:r>
              <a:rPr lang="en-US" sz="2600" b="1" dirty="0" err="1" smtClean="0"/>
              <a:t>Chepesiuk</a:t>
            </a:r>
            <a:r>
              <a:rPr lang="en-US" sz="2600" b="1" dirty="0" smtClean="0"/>
              <a:t>, </a:t>
            </a:r>
            <a:r>
              <a:rPr lang="en-US" sz="2600" b="1" dirty="0" err="1" smtClean="0"/>
              <a:t>Env</a:t>
            </a:r>
            <a:r>
              <a:rPr lang="en-US" sz="2600" b="1" dirty="0" smtClean="0"/>
              <a:t> Health </a:t>
            </a:r>
            <a:r>
              <a:rPr lang="en-US" sz="2600" b="1" dirty="0" err="1" smtClean="0"/>
              <a:t>Persp</a:t>
            </a:r>
            <a:r>
              <a:rPr lang="en-US" sz="2600" b="1" dirty="0" smtClean="0"/>
              <a:t> 2009</a:t>
            </a:r>
            <a:endParaRPr lang="en-US" sz="2600" b="1" dirty="0"/>
          </a:p>
        </p:txBody>
      </p:sp>
    </p:spTree>
    <p:extLst>
      <p:ext uri="{BB962C8B-B14F-4D97-AF65-F5344CB8AC3E}">
        <p14:creationId xmlns:p14="http://schemas.microsoft.com/office/powerpoint/2010/main" val="74325224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549" y="2009630"/>
            <a:ext cx="7057409" cy="1143000"/>
          </a:xfrm>
        </p:spPr>
        <p:txBody>
          <a:bodyPr>
            <a:normAutofit fontScale="90000"/>
          </a:bodyPr>
          <a:lstStyle/>
          <a:p>
            <a:r>
              <a:rPr lang="en-US" sz="5300" b="1" dirty="0" smtClean="0">
                <a:solidFill>
                  <a:schemeClr val="tx1"/>
                </a:solidFill>
              </a:rPr>
              <a:t>. . . how </a:t>
            </a:r>
            <a:r>
              <a:rPr lang="en-US" sz="5300" b="1" dirty="0">
                <a:solidFill>
                  <a:schemeClr val="tx1"/>
                </a:solidFill>
              </a:rPr>
              <a:t>do we know our place in the universe?</a:t>
            </a:r>
            <a:r>
              <a:rPr lang="en-US" dirty="0">
                <a:solidFill>
                  <a:schemeClr val="tx1"/>
                </a:solidFill>
              </a:rPr>
              <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33803224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20809"/>
            <a:ext cx="7498080" cy="920406"/>
          </a:xfrm>
        </p:spPr>
        <p:txBody>
          <a:bodyPr>
            <a:normAutofit fontScale="90000"/>
          </a:bodyPr>
          <a:lstStyle/>
          <a:p>
            <a:r>
              <a:rPr lang="en-US" sz="4800" b="1" dirty="0" smtClean="0"/>
              <a:t>The child-nature connection</a:t>
            </a:r>
            <a:endParaRPr lang="en-US" sz="4800" b="1" dirty="0"/>
          </a:p>
        </p:txBody>
      </p:sp>
      <p:sp>
        <p:nvSpPr>
          <p:cNvPr id="5" name="Content Placeholder 4"/>
          <p:cNvSpPr>
            <a:spLocks noGrp="1"/>
          </p:cNvSpPr>
          <p:nvPr>
            <p:ph idx="1"/>
          </p:nvPr>
        </p:nvSpPr>
        <p:spPr>
          <a:xfrm>
            <a:off x="1435608" y="3351237"/>
            <a:ext cx="7498080" cy="2794184"/>
          </a:xfrm>
        </p:spPr>
        <p:txBody>
          <a:bodyPr>
            <a:noAutofit/>
          </a:bodyPr>
          <a:lstStyle/>
          <a:p>
            <a:r>
              <a:rPr lang="en-US" sz="3600" b="1" dirty="0" smtClean="0"/>
              <a:t>If we raise a generation of kids with no connection to nature, they won’t understand, respect, cherish, nurture or protect nature</a:t>
            </a:r>
            <a:endParaRPr lang="en-US" sz="3600" b="1" dirty="0"/>
          </a:p>
        </p:txBody>
      </p:sp>
      <p:pic>
        <p:nvPicPr>
          <p:cNvPr id="4" name="Picture 3"/>
          <p:cNvPicPr>
            <a:picLocks noChangeAspect="1"/>
          </p:cNvPicPr>
          <p:nvPr/>
        </p:nvPicPr>
        <p:blipFill>
          <a:blip r:embed="rId2"/>
          <a:stretch>
            <a:fillRect/>
          </a:stretch>
        </p:blipFill>
        <p:spPr>
          <a:xfrm>
            <a:off x="2063080" y="1041215"/>
            <a:ext cx="6299200" cy="2413000"/>
          </a:xfrm>
          <a:prstGeom prst="rect">
            <a:avLst/>
          </a:prstGeom>
        </p:spPr>
      </p:pic>
    </p:spTree>
    <p:extLst>
      <p:ext uri="{BB962C8B-B14F-4D97-AF65-F5344CB8AC3E}">
        <p14:creationId xmlns:p14="http://schemas.microsoft.com/office/powerpoint/2010/main" val="234932780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86868" y="2143569"/>
            <a:ext cx="2623057" cy="2771133"/>
          </a:xfrm>
          <a:prstGeom prst="rect">
            <a:avLst/>
          </a:prstGeom>
        </p:spPr>
      </p:pic>
      <p:pic>
        <p:nvPicPr>
          <p:cNvPr id="6" name="Picture 5"/>
          <p:cNvPicPr>
            <a:picLocks noChangeAspect="1"/>
          </p:cNvPicPr>
          <p:nvPr/>
        </p:nvPicPr>
        <p:blipFill>
          <a:blip r:embed="rId3"/>
          <a:stretch>
            <a:fillRect/>
          </a:stretch>
        </p:blipFill>
        <p:spPr>
          <a:xfrm>
            <a:off x="3509327" y="2723375"/>
            <a:ext cx="5511800" cy="1625600"/>
          </a:xfrm>
          <a:prstGeom prst="rect">
            <a:avLst/>
          </a:prstGeom>
        </p:spPr>
      </p:pic>
      <p:sp>
        <p:nvSpPr>
          <p:cNvPr id="2" name="Title 1"/>
          <p:cNvSpPr>
            <a:spLocks noGrp="1"/>
          </p:cNvSpPr>
          <p:nvPr>
            <p:ph type="title"/>
          </p:nvPr>
        </p:nvSpPr>
        <p:spPr>
          <a:xfrm>
            <a:off x="1435608" y="274320"/>
            <a:ext cx="7498080" cy="1143000"/>
          </a:xfrm>
        </p:spPr>
        <p:txBody>
          <a:bodyPr>
            <a:noAutofit/>
          </a:bodyPr>
          <a:lstStyle/>
          <a:p>
            <a:r>
              <a:rPr lang="en-US" sz="4800" dirty="0" smtClean="0"/>
              <a:t>The health benefits of nature</a:t>
            </a:r>
            <a:endParaRPr lang="en-US" sz="4800" dirty="0"/>
          </a:p>
        </p:txBody>
      </p:sp>
    </p:spTree>
    <p:extLst>
      <p:ext uri="{BB962C8B-B14F-4D97-AF65-F5344CB8AC3E}">
        <p14:creationId xmlns:p14="http://schemas.microsoft.com/office/powerpoint/2010/main" val="212780754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435608" y="266591"/>
            <a:ext cx="7498080" cy="942933"/>
          </a:xfrm>
        </p:spPr>
        <p:txBody>
          <a:bodyPr/>
          <a:lstStyle/>
          <a:p>
            <a:pPr eaLnBrk="1" hangingPunct="1">
              <a:defRPr/>
            </a:pPr>
            <a:r>
              <a:rPr lang="en-GB" sz="5400" b="1" dirty="0" smtClean="0">
                <a:cs typeface="+mj-cs"/>
              </a:rPr>
              <a:t>Engaging with nature</a:t>
            </a:r>
          </a:p>
        </p:txBody>
      </p:sp>
      <p:sp>
        <p:nvSpPr>
          <p:cNvPr id="113667" name="Rectangle 3"/>
          <p:cNvSpPr>
            <a:spLocks noGrp="1" noChangeArrowheads="1"/>
          </p:cNvSpPr>
          <p:nvPr>
            <p:ph type="body" idx="1"/>
          </p:nvPr>
        </p:nvSpPr>
        <p:spPr>
          <a:xfrm>
            <a:off x="1435608" y="1511905"/>
            <a:ext cx="7498080" cy="5141344"/>
          </a:xfrm>
        </p:spPr>
        <p:txBody>
          <a:bodyPr>
            <a:normAutofit/>
          </a:bodyPr>
          <a:lstStyle/>
          <a:p>
            <a:pPr marL="609600" indent="-609600" eaLnBrk="1" hangingPunct="1">
              <a:lnSpc>
                <a:spcPct val="90000"/>
              </a:lnSpc>
              <a:buSzTx/>
              <a:buFont typeface="Arial" charset="0"/>
              <a:buAutoNum type="arabicPeriod"/>
              <a:defRPr/>
            </a:pPr>
            <a:r>
              <a:rPr lang="en-GB" b="1" dirty="0" smtClean="0">
                <a:latin typeface="+mj-lt"/>
              </a:rPr>
              <a:t>Viewing nature</a:t>
            </a:r>
          </a:p>
          <a:p>
            <a:pPr marL="990600" lvl="1" indent="-533400" eaLnBrk="1" hangingPunct="1">
              <a:lnSpc>
                <a:spcPct val="90000"/>
              </a:lnSpc>
              <a:defRPr/>
            </a:pPr>
            <a:r>
              <a:rPr lang="en-GB" b="1" dirty="0" smtClean="0">
                <a:latin typeface="+mj-lt"/>
              </a:rPr>
              <a:t>As through a window, or in a painting</a:t>
            </a:r>
          </a:p>
          <a:p>
            <a:pPr marL="609600" indent="-609600" eaLnBrk="1" hangingPunct="1">
              <a:lnSpc>
                <a:spcPct val="90000"/>
              </a:lnSpc>
              <a:buSzTx/>
              <a:buFont typeface="Arial" charset="0"/>
              <a:buAutoNum type="arabicPeriod"/>
              <a:defRPr/>
            </a:pPr>
            <a:r>
              <a:rPr lang="en-GB" b="1" dirty="0" smtClean="0">
                <a:latin typeface="+mj-lt"/>
              </a:rPr>
              <a:t>Being in (the presence of nearby) nature</a:t>
            </a:r>
          </a:p>
          <a:p>
            <a:pPr marL="990600" lvl="1" indent="-533400" eaLnBrk="1" hangingPunct="1">
              <a:lnSpc>
                <a:spcPct val="90000"/>
              </a:lnSpc>
              <a:buSzTx/>
              <a:buFont typeface="Wingdings" charset="0"/>
              <a:buChar char="§"/>
              <a:defRPr/>
            </a:pPr>
            <a:r>
              <a:rPr lang="en-GB" b="1" dirty="0" smtClean="0">
                <a:latin typeface="+mj-lt"/>
              </a:rPr>
              <a:t>May be incidental to some other activity</a:t>
            </a:r>
          </a:p>
          <a:p>
            <a:pPr marL="609600" indent="-609600" eaLnBrk="1" hangingPunct="1">
              <a:lnSpc>
                <a:spcPct val="90000"/>
              </a:lnSpc>
              <a:buSzTx/>
              <a:buFont typeface="Arial" charset="0"/>
              <a:buAutoNum type="arabicPeriod"/>
              <a:defRPr/>
            </a:pPr>
            <a:r>
              <a:rPr lang="en-GB" b="1" dirty="0" smtClean="0">
                <a:latin typeface="+mj-lt"/>
              </a:rPr>
              <a:t>Active participation and involvement with nature</a:t>
            </a:r>
          </a:p>
          <a:p>
            <a:pPr marL="990600" lvl="1" indent="-533400" algn="r" eaLnBrk="1" hangingPunct="1">
              <a:lnSpc>
                <a:spcPct val="90000"/>
              </a:lnSpc>
              <a:buSzTx/>
              <a:buFont typeface="Wingdings" charset="0"/>
              <a:buNone/>
              <a:defRPr/>
            </a:pPr>
            <a:endParaRPr lang="en-GB" sz="2400" b="1" dirty="0" smtClean="0">
              <a:latin typeface="+mj-lt"/>
            </a:endParaRPr>
          </a:p>
          <a:p>
            <a:pPr marL="990600" lvl="1" indent="-533400" algn="r" eaLnBrk="1" hangingPunct="1">
              <a:lnSpc>
                <a:spcPct val="90000"/>
              </a:lnSpc>
              <a:buSzTx/>
              <a:buFont typeface="Wingdings" charset="0"/>
              <a:buNone/>
              <a:defRPr/>
            </a:pPr>
            <a:r>
              <a:rPr lang="en-GB" sz="2400" b="1" dirty="0" smtClean="0">
                <a:latin typeface="+mj-lt"/>
              </a:rPr>
              <a:t>Countryside Recreation Network (UK)</a:t>
            </a:r>
            <a:endParaRPr lang="en-GB" sz="2400" dirty="0" smtClean="0">
              <a:latin typeface="+mj-lt"/>
            </a:endParaRPr>
          </a:p>
        </p:txBody>
      </p:sp>
    </p:spTree>
    <p:extLst>
      <p:ext uri="{BB962C8B-B14F-4D97-AF65-F5344CB8AC3E}">
        <p14:creationId xmlns:p14="http://schemas.microsoft.com/office/powerpoint/2010/main" val="80968816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435608" y="178901"/>
            <a:ext cx="7498080" cy="1143000"/>
          </a:xfrm>
        </p:spPr>
        <p:txBody>
          <a:bodyPr/>
          <a:lstStyle/>
          <a:p>
            <a:pPr eaLnBrk="1" hangingPunct="1">
              <a:defRPr/>
            </a:pPr>
            <a:r>
              <a:rPr lang="en-US" sz="5400" b="1" dirty="0" smtClean="0">
                <a:cs typeface="+mj-cs"/>
              </a:rPr>
              <a:t>Viewing nature</a:t>
            </a:r>
            <a:endParaRPr lang="en-US" dirty="0" smtClean="0">
              <a:cs typeface="+mj-cs"/>
            </a:endParaRPr>
          </a:p>
        </p:txBody>
      </p:sp>
      <p:sp>
        <p:nvSpPr>
          <p:cNvPr id="65539" name="Rectangle 3"/>
          <p:cNvSpPr>
            <a:spLocks noGrp="1" noChangeArrowheads="1"/>
          </p:cNvSpPr>
          <p:nvPr>
            <p:ph type="body" idx="1"/>
          </p:nvPr>
        </p:nvSpPr>
        <p:spPr>
          <a:xfrm>
            <a:off x="1435608" y="1321901"/>
            <a:ext cx="7519480" cy="5536099"/>
          </a:xfrm>
        </p:spPr>
        <p:txBody>
          <a:bodyPr>
            <a:normAutofit/>
          </a:bodyPr>
          <a:lstStyle/>
          <a:p>
            <a:pPr eaLnBrk="1" hangingPunct="1">
              <a:buFont typeface="Wingdings" charset="0"/>
              <a:buNone/>
              <a:defRPr/>
            </a:pPr>
            <a:r>
              <a:rPr lang="en-US" b="1" dirty="0" smtClean="0">
                <a:latin typeface="+mj-lt"/>
              </a:rPr>
              <a:t>. . .  has been linked to </a:t>
            </a:r>
          </a:p>
          <a:p>
            <a:pPr eaLnBrk="1" hangingPunct="1">
              <a:defRPr/>
            </a:pPr>
            <a:r>
              <a:rPr lang="en-US" b="1" dirty="0" smtClean="0">
                <a:latin typeface="+mj-lt"/>
              </a:rPr>
              <a:t>Improved recovery in hospital</a:t>
            </a:r>
          </a:p>
          <a:p>
            <a:pPr eaLnBrk="1" hangingPunct="1">
              <a:defRPr/>
            </a:pPr>
            <a:r>
              <a:rPr lang="en-US" b="1" dirty="0" smtClean="0">
                <a:latin typeface="+mj-lt"/>
              </a:rPr>
              <a:t>Reduced stress in prison</a:t>
            </a:r>
          </a:p>
          <a:p>
            <a:pPr eaLnBrk="1" hangingPunct="1">
              <a:defRPr/>
            </a:pPr>
            <a:r>
              <a:rPr lang="en-US" b="1" dirty="0" smtClean="0">
                <a:latin typeface="+mj-lt"/>
              </a:rPr>
              <a:t>Improved student test scores</a:t>
            </a:r>
          </a:p>
          <a:p>
            <a:pPr eaLnBrk="1" hangingPunct="1">
              <a:defRPr/>
            </a:pPr>
            <a:r>
              <a:rPr lang="en-US" b="1" dirty="0" smtClean="0">
                <a:latin typeface="+mj-lt"/>
              </a:rPr>
              <a:t>Reduced job stress, improved job satisfaction</a:t>
            </a:r>
          </a:p>
          <a:p>
            <a:pPr eaLnBrk="1" hangingPunct="1">
              <a:defRPr/>
            </a:pPr>
            <a:r>
              <a:rPr lang="en-US" b="1" dirty="0" smtClean="0">
                <a:latin typeface="+mj-lt"/>
              </a:rPr>
              <a:t>Improved mood, reduced anger</a:t>
            </a:r>
          </a:p>
          <a:p>
            <a:pPr lvl="1" eaLnBrk="1" hangingPunct="1">
              <a:defRPr/>
            </a:pPr>
            <a:r>
              <a:rPr lang="en-GB" sz="2400" dirty="0" smtClean="0">
                <a:latin typeface="+mj-lt"/>
              </a:rPr>
              <a:t>‘</a:t>
            </a:r>
            <a:r>
              <a:rPr lang="en-US" sz="2400" b="1" dirty="0" smtClean="0">
                <a:latin typeface="+mj-lt"/>
              </a:rPr>
              <a:t>Relaxed wakefulness</a:t>
            </a:r>
            <a:r>
              <a:rPr lang="en-GB" sz="2400" dirty="0" smtClean="0">
                <a:latin typeface="+mj-lt"/>
              </a:rPr>
              <a:t>’</a:t>
            </a:r>
            <a:r>
              <a:rPr lang="en-US" sz="2400" b="1" dirty="0" smtClean="0">
                <a:latin typeface="+mj-lt"/>
              </a:rPr>
              <a:t>, </a:t>
            </a:r>
            <a:r>
              <a:rPr lang="en-GB" sz="2400" dirty="0" smtClean="0">
                <a:latin typeface="+mj-lt"/>
              </a:rPr>
              <a:t>‘</a:t>
            </a:r>
            <a:r>
              <a:rPr lang="en-US" sz="2400" b="1" dirty="0" smtClean="0">
                <a:latin typeface="+mj-lt"/>
              </a:rPr>
              <a:t>effortless attention</a:t>
            </a:r>
            <a:r>
              <a:rPr lang="en-GB" sz="2400" dirty="0" smtClean="0">
                <a:latin typeface="+mj-lt"/>
              </a:rPr>
              <a:t>’</a:t>
            </a:r>
            <a:endParaRPr lang="en-US" sz="2400" dirty="0" smtClean="0">
              <a:latin typeface="+mj-lt"/>
            </a:endParaRPr>
          </a:p>
          <a:p>
            <a:pPr algn="r" eaLnBrk="1" hangingPunct="1">
              <a:buFont typeface="Wingdings" charset="0"/>
              <a:buNone/>
              <a:defRPr/>
            </a:pPr>
            <a:endParaRPr lang="en-US" sz="2000" b="1" u="sng" dirty="0" smtClean="0">
              <a:latin typeface="+mj-lt"/>
            </a:endParaRPr>
          </a:p>
          <a:p>
            <a:pPr algn="r" eaLnBrk="1" hangingPunct="1">
              <a:buFont typeface="Wingdings" charset="0"/>
              <a:buNone/>
              <a:defRPr/>
            </a:pPr>
            <a:r>
              <a:rPr lang="en-US" sz="2400" b="1" u="sng" dirty="0" smtClean="0">
                <a:latin typeface="+mj-lt"/>
              </a:rPr>
              <a:t>Healthy Parks, Healthy People, 2002</a:t>
            </a:r>
            <a:endParaRPr lang="en-US" dirty="0" smtClean="0">
              <a:latin typeface="+mj-lt"/>
            </a:endParaRPr>
          </a:p>
        </p:txBody>
      </p:sp>
    </p:spTree>
    <p:extLst>
      <p:ext uri="{BB962C8B-B14F-4D97-AF65-F5344CB8AC3E}">
        <p14:creationId xmlns:p14="http://schemas.microsoft.com/office/powerpoint/2010/main" val="314540333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435608" y="94066"/>
            <a:ext cx="7498080" cy="975935"/>
          </a:xfrm>
        </p:spPr>
        <p:txBody>
          <a:bodyPr>
            <a:normAutofit/>
          </a:bodyPr>
          <a:lstStyle/>
          <a:p>
            <a:pPr eaLnBrk="1" hangingPunct="1">
              <a:defRPr/>
            </a:pPr>
            <a:r>
              <a:rPr lang="en-US" sz="5400" b="1" dirty="0" smtClean="0">
                <a:cs typeface="+mj-cs"/>
              </a:rPr>
              <a:t>Being in nature</a:t>
            </a:r>
            <a:endParaRPr lang="en-US" dirty="0" smtClean="0">
              <a:cs typeface="+mj-cs"/>
            </a:endParaRPr>
          </a:p>
        </p:txBody>
      </p:sp>
      <p:sp>
        <p:nvSpPr>
          <p:cNvPr id="66563" name="Rectangle 3"/>
          <p:cNvSpPr>
            <a:spLocks noGrp="1" noChangeArrowheads="1"/>
          </p:cNvSpPr>
          <p:nvPr>
            <p:ph type="body" idx="1"/>
          </p:nvPr>
        </p:nvSpPr>
        <p:spPr>
          <a:xfrm>
            <a:off x="1211166" y="1187583"/>
            <a:ext cx="7704234" cy="5502862"/>
          </a:xfrm>
        </p:spPr>
        <p:txBody>
          <a:bodyPr>
            <a:noAutofit/>
          </a:bodyPr>
          <a:lstStyle/>
          <a:p>
            <a:pPr eaLnBrk="1" hangingPunct="1">
              <a:lnSpc>
                <a:spcPct val="90000"/>
              </a:lnSpc>
              <a:buFont typeface="Wingdings" charset="0"/>
              <a:buNone/>
              <a:defRPr/>
            </a:pPr>
            <a:r>
              <a:rPr lang="en-US" sz="2800" b="1" dirty="0" smtClean="0">
                <a:latin typeface="+mj-lt"/>
                <a:cs typeface="+mn-cs"/>
              </a:rPr>
              <a:t>. . . has been linked to</a:t>
            </a:r>
          </a:p>
          <a:p>
            <a:pPr eaLnBrk="1" hangingPunct="1">
              <a:lnSpc>
                <a:spcPct val="90000"/>
              </a:lnSpc>
              <a:defRPr/>
            </a:pPr>
            <a:r>
              <a:rPr lang="en-US" sz="2800" b="1" dirty="0" smtClean="0">
                <a:latin typeface="+mj-lt"/>
                <a:cs typeface="+mn-cs"/>
              </a:rPr>
              <a:t>A calming affect - relaxed and peaceful, positive mood</a:t>
            </a:r>
          </a:p>
          <a:p>
            <a:pPr eaLnBrk="1" hangingPunct="1">
              <a:lnSpc>
                <a:spcPct val="90000"/>
              </a:lnSpc>
              <a:defRPr/>
            </a:pPr>
            <a:r>
              <a:rPr lang="en-US" sz="2800" b="1" dirty="0" smtClean="0">
                <a:latin typeface="+mj-lt"/>
                <a:cs typeface="+mn-cs"/>
              </a:rPr>
              <a:t>Reduced mental fatigue and exhaustion</a:t>
            </a:r>
          </a:p>
          <a:p>
            <a:pPr eaLnBrk="1" hangingPunct="1">
              <a:lnSpc>
                <a:spcPct val="90000"/>
              </a:lnSpc>
              <a:defRPr/>
            </a:pPr>
            <a:r>
              <a:rPr lang="en-CA" sz="2800" b="1" dirty="0" smtClean="0">
                <a:latin typeface="+mj-lt"/>
              </a:rPr>
              <a:t>“</a:t>
            </a:r>
            <a:r>
              <a:rPr lang="en-US" sz="2800" b="1" dirty="0" smtClean="0">
                <a:latin typeface="+mj-lt"/>
                <a:cs typeface="+mn-cs"/>
              </a:rPr>
              <a:t>the natural environment has been found to have a restorative quality, particularly for people who live in urban environments. Natural places such as parks offer an opportunity to become </a:t>
            </a:r>
            <a:r>
              <a:rPr lang="en-US" sz="2800" b="1" dirty="0" err="1" smtClean="0">
                <a:latin typeface="+mj-lt"/>
                <a:cs typeface="+mn-cs"/>
              </a:rPr>
              <a:t>revitalised</a:t>
            </a:r>
            <a:r>
              <a:rPr lang="en-US" sz="2800" b="1" dirty="0" smtClean="0">
                <a:latin typeface="+mj-lt"/>
                <a:cs typeface="+mn-cs"/>
              </a:rPr>
              <a:t> and refreshed.</a:t>
            </a:r>
            <a:r>
              <a:rPr lang="ja-JP" altLang="en-US" sz="2800" b="1" dirty="0" smtClean="0">
                <a:latin typeface="+mj-lt"/>
                <a:cs typeface="+mn-cs"/>
              </a:rPr>
              <a:t>”</a:t>
            </a:r>
            <a:endParaRPr lang="en-US" sz="2800" b="1" dirty="0" smtClean="0">
              <a:latin typeface="+mj-lt"/>
              <a:cs typeface="+mn-cs"/>
            </a:endParaRPr>
          </a:p>
          <a:p>
            <a:pPr eaLnBrk="1" hangingPunct="1">
              <a:lnSpc>
                <a:spcPct val="90000"/>
              </a:lnSpc>
              <a:defRPr/>
            </a:pPr>
            <a:r>
              <a:rPr lang="en-US" sz="2800" b="1" dirty="0" smtClean="0">
                <a:latin typeface="+mj-lt"/>
                <a:cs typeface="+mn-cs"/>
              </a:rPr>
              <a:t>Increased physical activity</a:t>
            </a:r>
          </a:p>
          <a:p>
            <a:pPr algn="r" eaLnBrk="1" hangingPunct="1">
              <a:lnSpc>
                <a:spcPct val="90000"/>
              </a:lnSpc>
              <a:buFont typeface="Wingdings" charset="0"/>
              <a:buNone/>
              <a:defRPr/>
            </a:pPr>
            <a:endParaRPr lang="en-US" sz="2000" b="1" u="sng" dirty="0" smtClean="0">
              <a:latin typeface="+mj-lt"/>
              <a:cs typeface="+mn-cs"/>
            </a:endParaRPr>
          </a:p>
          <a:p>
            <a:pPr algn="r" eaLnBrk="1" hangingPunct="1">
              <a:lnSpc>
                <a:spcPct val="90000"/>
              </a:lnSpc>
              <a:buFont typeface="Wingdings" charset="0"/>
              <a:buNone/>
              <a:defRPr/>
            </a:pPr>
            <a:r>
              <a:rPr lang="en-US" sz="2400" b="1" u="sng" dirty="0" smtClean="0">
                <a:latin typeface="+mj-lt"/>
                <a:cs typeface="+mn-cs"/>
              </a:rPr>
              <a:t>Healthy Parks, Healthy People, 2002</a:t>
            </a:r>
          </a:p>
        </p:txBody>
      </p:sp>
    </p:spTree>
    <p:extLst>
      <p:ext uri="{BB962C8B-B14F-4D97-AF65-F5344CB8AC3E}">
        <p14:creationId xmlns:p14="http://schemas.microsoft.com/office/powerpoint/2010/main" val="87866735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542142" y="182109"/>
            <a:ext cx="7229929" cy="1143000"/>
          </a:xfrm>
        </p:spPr>
        <p:txBody>
          <a:bodyPr>
            <a:noAutofit/>
          </a:bodyPr>
          <a:lstStyle/>
          <a:p>
            <a:pPr eaLnBrk="1" hangingPunct="1">
              <a:defRPr/>
            </a:pPr>
            <a:r>
              <a:rPr lang="en-GB" sz="4400" b="1" dirty="0" smtClean="0">
                <a:cs typeface="+mj-cs"/>
              </a:rPr>
              <a:t>Health and social benefits </a:t>
            </a:r>
            <a:br>
              <a:rPr lang="en-GB" sz="4400" b="1" dirty="0" smtClean="0">
                <a:cs typeface="+mj-cs"/>
              </a:rPr>
            </a:br>
            <a:r>
              <a:rPr lang="en-GB" sz="4400" b="1" dirty="0" smtClean="0">
                <a:cs typeface="+mj-cs"/>
              </a:rPr>
              <a:t>of urban greenery</a:t>
            </a:r>
            <a:endParaRPr lang="en-GB" sz="4000" dirty="0" smtClean="0">
              <a:cs typeface="+mj-cs"/>
            </a:endParaRPr>
          </a:p>
        </p:txBody>
      </p:sp>
      <p:sp>
        <p:nvSpPr>
          <p:cNvPr id="124931" name="Rectangle 3"/>
          <p:cNvSpPr>
            <a:spLocks noGrp="1" noChangeArrowheads="1"/>
          </p:cNvSpPr>
          <p:nvPr>
            <p:ph type="body" idx="1"/>
          </p:nvPr>
        </p:nvSpPr>
        <p:spPr>
          <a:xfrm>
            <a:off x="1542142" y="1496786"/>
            <a:ext cx="7108146" cy="4675414"/>
          </a:xfrm>
        </p:spPr>
        <p:txBody>
          <a:bodyPr/>
          <a:lstStyle/>
          <a:p>
            <a:pPr eaLnBrk="1" hangingPunct="1">
              <a:buFont typeface="Wingdings" charset="0"/>
              <a:buNone/>
              <a:defRPr/>
            </a:pPr>
            <a:r>
              <a:rPr lang="en-GB" dirty="0" smtClean="0">
                <a:latin typeface="+mj-lt"/>
                <a:cs typeface="+mn-cs"/>
              </a:rPr>
              <a:t>   </a:t>
            </a:r>
            <a:r>
              <a:rPr lang="en-GB" b="1" u="sng" dirty="0" smtClean="0">
                <a:latin typeface="+mj-lt"/>
                <a:cs typeface="+mn-cs"/>
              </a:rPr>
              <a:t>Landscape and Human Health Laboratory, U of Illinois - </a:t>
            </a:r>
          </a:p>
          <a:p>
            <a:pPr eaLnBrk="1" hangingPunct="1">
              <a:buFont typeface="Wingdings" charset="0"/>
              <a:buNone/>
              <a:defRPr/>
            </a:pPr>
            <a:r>
              <a:rPr lang="en-GB" b="1" dirty="0" smtClean="0">
                <a:latin typeface="+mj-lt"/>
                <a:cs typeface="+mn-cs"/>
              </a:rPr>
              <a:t>	</a:t>
            </a:r>
            <a:r>
              <a:rPr lang="en-GB" b="1" u="sng" dirty="0" smtClean="0">
                <a:latin typeface="+mj-lt"/>
                <a:cs typeface="+mn-cs"/>
              </a:rPr>
              <a:t>Frances </a:t>
            </a:r>
            <a:r>
              <a:rPr lang="en-GB" b="1" u="sng" dirty="0" err="1" smtClean="0">
                <a:latin typeface="+mj-lt"/>
                <a:cs typeface="+mn-cs"/>
              </a:rPr>
              <a:t>Kuo</a:t>
            </a:r>
            <a:r>
              <a:rPr lang="en-GB" b="1" u="sng" dirty="0" smtClean="0">
                <a:latin typeface="+mj-lt"/>
                <a:cs typeface="+mn-cs"/>
              </a:rPr>
              <a:t> and colleagues</a:t>
            </a:r>
          </a:p>
          <a:p>
            <a:pPr eaLnBrk="1" hangingPunct="1">
              <a:defRPr/>
            </a:pPr>
            <a:r>
              <a:rPr lang="en-GB" b="1" dirty="0" smtClean="0">
                <a:latin typeface="+mj-lt"/>
                <a:cs typeface="+mn-cs"/>
              </a:rPr>
              <a:t>Multiple studies of vegetation, mainly in public housing in Chicago</a:t>
            </a:r>
          </a:p>
          <a:p>
            <a:pPr marL="82296" indent="0" algn="r">
              <a:buNone/>
              <a:defRPr/>
            </a:pPr>
            <a:r>
              <a:rPr lang="en-GB" dirty="0">
                <a:latin typeface="+mj-lt"/>
                <a:hlinkClick r:id="rId3"/>
              </a:rPr>
              <a:t>http://lhhl.illinois.edu</a:t>
            </a:r>
            <a:r>
              <a:rPr lang="en-GB" dirty="0" smtClean="0">
                <a:latin typeface="+mj-lt"/>
                <a:hlinkClick r:id="rId3"/>
              </a:rPr>
              <a:t>/</a:t>
            </a:r>
            <a:r>
              <a:rPr lang="en-GB" dirty="0" smtClean="0">
                <a:latin typeface="+mj-lt"/>
              </a:rPr>
              <a:t> </a:t>
            </a:r>
            <a:endParaRPr lang="en-GB" b="1" dirty="0" smtClean="0">
              <a:latin typeface="+mj-lt"/>
              <a:cs typeface="+mn-cs"/>
            </a:endParaRPr>
          </a:p>
        </p:txBody>
      </p:sp>
    </p:spTree>
    <p:extLst>
      <p:ext uri="{BB962C8B-B14F-4D97-AF65-F5344CB8AC3E}">
        <p14:creationId xmlns:p14="http://schemas.microsoft.com/office/powerpoint/2010/main" val="163590946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Autofit/>
          </a:bodyPr>
          <a:lstStyle/>
          <a:p>
            <a:r>
              <a:rPr lang="en-US" sz="4400" b="1" dirty="0" smtClean="0"/>
              <a:t>The health impacts of ‘less green’ environments</a:t>
            </a:r>
            <a:endParaRPr lang="en-US" sz="4400" b="1" dirty="0"/>
          </a:p>
        </p:txBody>
      </p:sp>
      <p:sp>
        <p:nvSpPr>
          <p:cNvPr id="3" name="Content Placeholder 2"/>
          <p:cNvSpPr>
            <a:spLocks noGrp="1"/>
          </p:cNvSpPr>
          <p:nvPr>
            <p:ph idx="1"/>
          </p:nvPr>
        </p:nvSpPr>
        <p:spPr>
          <a:xfrm>
            <a:off x="1435608" y="1556101"/>
            <a:ext cx="7498080" cy="4692298"/>
          </a:xfrm>
        </p:spPr>
        <p:txBody>
          <a:bodyPr>
            <a:normAutofit fontScale="85000" lnSpcReduction="20000"/>
          </a:bodyPr>
          <a:lstStyle/>
          <a:p>
            <a:r>
              <a:rPr lang="en-US" b="1" dirty="0"/>
              <a:t>Social breakdown</a:t>
            </a:r>
          </a:p>
          <a:p>
            <a:pPr lvl="1"/>
            <a:r>
              <a:rPr lang="en-US" b="1" dirty="0"/>
              <a:t>Less strength of community, courtesy, mutual support, supervision of children outdoors</a:t>
            </a:r>
          </a:p>
          <a:p>
            <a:pPr lvl="1"/>
            <a:r>
              <a:rPr lang="en-US" b="1" dirty="0"/>
              <a:t>More loneliness, graffiti, noise, litter, loitering, illegal activity, property crime, aggression, violence, violent </a:t>
            </a:r>
            <a:r>
              <a:rPr lang="en-US" b="1" dirty="0" smtClean="0"/>
              <a:t>crime</a:t>
            </a:r>
          </a:p>
          <a:p>
            <a:r>
              <a:rPr lang="en-US" b="1" dirty="0"/>
              <a:t>Psychological breakdown</a:t>
            </a:r>
          </a:p>
          <a:p>
            <a:pPr lvl="1"/>
            <a:r>
              <a:rPr lang="en-US" b="1" dirty="0"/>
              <a:t>Less attention, learning, management of major life issues, impulse control, delay of gratification</a:t>
            </a:r>
          </a:p>
          <a:p>
            <a:pPr lvl="2"/>
            <a:r>
              <a:rPr lang="en-US" b="1" dirty="0"/>
              <a:t>Greener schools related to better scores, greening schools leads to improved scores</a:t>
            </a:r>
          </a:p>
          <a:p>
            <a:pPr lvl="1"/>
            <a:r>
              <a:rPr lang="en-US" b="1" dirty="0"/>
              <a:t>More ADHD symptoms, clinical depression, anxiety attacks</a:t>
            </a:r>
          </a:p>
          <a:p>
            <a:endParaRPr lang="en-US" dirty="0" smtClean="0"/>
          </a:p>
        </p:txBody>
      </p:sp>
    </p:spTree>
    <p:extLst>
      <p:ext uri="{BB962C8B-B14F-4D97-AF65-F5344CB8AC3E}">
        <p14:creationId xmlns:p14="http://schemas.microsoft.com/office/powerpoint/2010/main" val="266553791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8455" y="150090"/>
            <a:ext cx="7675233" cy="7088910"/>
          </a:xfrm>
        </p:spPr>
        <p:txBody>
          <a:bodyPr>
            <a:normAutofit fontScale="47500" lnSpcReduction="20000"/>
          </a:bodyPr>
          <a:lstStyle/>
          <a:p>
            <a:pPr marL="82296" indent="0">
              <a:buNone/>
            </a:pPr>
            <a:r>
              <a:rPr lang="en-US" sz="5900" b="1" dirty="0"/>
              <a:t>Physical breakdown</a:t>
            </a:r>
          </a:p>
          <a:p>
            <a:pPr lvl="1"/>
            <a:r>
              <a:rPr lang="en-US" sz="5900" b="1" dirty="0"/>
              <a:t>Poorer recovery from surgery, self-reported physical health, immune functioning</a:t>
            </a:r>
          </a:p>
          <a:p>
            <a:pPr lvl="1"/>
            <a:r>
              <a:rPr lang="en-US" sz="5900" b="1" dirty="0"/>
              <a:t>More obesity in children, physician-diagnosed diseases, </a:t>
            </a:r>
            <a:r>
              <a:rPr lang="en-US" sz="5900" b="1" dirty="0" smtClean="0"/>
              <a:t>mortality</a:t>
            </a:r>
          </a:p>
          <a:p>
            <a:pPr marL="82296" lvl="0" indent="0">
              <a:buNone/>
            </a:pPr>
            <a:r>
              <a:rPr lang="en-US" sz="5900" b="1" dirty="0"/>
              <a:t>Strength of evidence</a:t>
            </a:r>
          </a:p>
          <a:p>
            <a:pPr lvl="1"/>
            <a:r>
              <a:rPr lang="en-US" sz="5900" b="1" dirty="0"/>
              <a:t>Based on hundreds of studies involving millions of people</a:t>
            </a:r>
          </a:p>
          <a:p>
            <a:pPr lvl="1"/>
            <a:r>
              <a:rPr lang="en-US" sz="5900" b="1" dirty="0"/>
              <a:t>Multiple methodologies, multiple outcomes</a:t>
            </a:r>
          </a:p>
          <a:p>
            <a:pPr lvl="1"/>
            <a:r>
              <a:rPr lang="en-US" sz="5900" b="1" dirty="0"/>
              <a:t>Many diverse populations</a:t>
            </a:r>
          </a:p>
          <a:p>
            <a:pPr marL="82296" indent="0">
              <a:buNone/>
            </a:pPr>
            <a:endParaRPr lang="en-US" dirty="0" smtClean="0"/>
          </a:p>
          <a:p>
            <a:pPr marL="402336" lvl="1" indent="0" algn="r">
              <a:buNone/>
            </a:pPr>
            <a:r>
              <a:rPr lang="en-US" sz="3800" b="1" dirty="0"/>
              <a:t>Based on Ming </a:t>
            </a:r>
            <a:r>
              <a:rPr lang="en-US" sz="3800" b="1" dirty="0" err="1"/>
              <a:t>Kuo’s</a:t>
            </a:r>
            <a:r>
              <a:rPr lang="en-US" sz="3800" b="1" dirty="0"/>
              <a:t> presentation</a:t>
            </a:r>
          </a:p>
          <a:p>
            <a:pPr marL="402336" lvl="1" indent="0" algn="r">
              <a:buNone/>
            </a:pPr>
            <a:r>
              <a:rPr lang="en-US" sz="3800" b="1" dirty="0"/>
              <a:t>Healthy by Nature, 22 Sept </a:t>
            </a:r>
            <a:r>
              <a:rPr lang="en-US" sz="3800" b="1" dirty="0" smtClean="0"/>
              <a:t>2011 and on</a:t>
            </a:r>
          </a:p>
          <a:p>
            <a:pPr marL="402336" lvl="1" indent="0" algn="r">
              <a:buNone/>
            </a:pPr>
            <a:r>
              <a:rPr lang="en-US" sz="3800" dirty="0" err="1"/>
              <a:t>Kuo</a:t>
            </a:r>
            <a:r>
              <a:rPr lang="en-US" sz="3800" dirty="0"/>
              <a:t>, </a:t>
            </a:r>
            <a:r>
              <a:rPr lang="en-US" sz="3800" dirty="0" smtClean="0"/>
              <a:t>(</a:t>
            </a:r>
            <a:r>
              <a:rPr lang="en-US" sz="3800" dirty="0"/>
              <a:t>2010) </a:t>
            </a:r>
            <a:r>
              <a:rPr lang="en-US" sz="3800" u="sng" dirty="0"/>
              <a:t>Parks and Other Green </a:t>
            </a:r>
            <a:r>
              <a:rPr lang="en-US" sz="3800" u="sng" dirty="0" smtClean="0"/>
              <a:t>Environments</a:t>
            </a:r>
            <a:r>
              <a:rPr lang="en-US" sz="3800" u="sng" dirty="0"/>
              <a:t>: </a:t>
            </a:r>
            <a:endParaRPr lang="en-US" sz="3800" u="sng" dirty="0" smtClean="0"/>
          </a:p>
          <a:p>
            <a:pPr marL="402336" lvl="1" indent="0" algn="r">
              <a:buNone/>
            </a:pPr>
            <a:r>
              <a:rPr lang="en-US" sz="3800" u="sng" dirty="0" smtClean="0"/>
              <a:t>Essential </a:t>
            </a:r>
            <a:r>
              <a:rPr lang="en-US" sz="3800" u="sng" dirty="0"/>
              <a:t>Components of a </a:t>
            </a:r>
            <a:r>
              <a:rPr lang="en-US" sz="3800" u="sng" dirty="0" smtClean="0"/>
              <a:t>Healthy </a:t>
            </a:r>
            <a:r>
              <a:rPr lang="en-US" sz="3800" u="sng" dirty="0"/>
              <a:t>Human Habitat</a:t>
            </a:r>
            <a:r>
              <a:rPr lang="en-US" sz="3800" dirty="0"/>
              <a:t> </a:t>
            </a:r>
            <a:endParaRPr lang="en-US" sz="3800" dirty="0" smtClean="0"/>
          </a:p>
          <a:p>
            <a:pPr marL="402336" lvl="1" indent="0" algn="r">
              <a:buNone/>
            </a:pPr>
            <a:r>
              <a:rPr lang="en-US" sz="3800" dirty="0" smtClean="0"/>
              <a:t>(National </a:t>
            </a:r>
            <a:r>
              <a:rPr lang="en-US" sz="3800" dirty="0"/>
              <a:t>Recreation and Park </a:t>
            </a:r>
            <a:r>
              <a:rPr lang="en-US" sz="3800" dirty="0" smtClean="0"/>
              <a:t>Association)</a:t>
            </a:r>
            <a:r>
              <a:rPr lang="en-US" sz="3800" b="1" dirty="0" smtClean="0"/>
              <a:t> </a:t>
            </a:r>
            <a:endParaRPr lang="en-US" sz="3800" b="1" dirty="0"/>
          </a:p>
        </p:txBody>
      </p:sp>
    </p:spTree>
    <p:extLst>
      <p:ext uri="{BB962C8B-B14F-4D97-AF65-F5344CB8AC3E}">
        <p14:creationId xmlns:p14="http://schemas.microsoft.com/office/powerpoint/2010/main" val="38319028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355600"/>
            <a:ext cx="9144000" cy="6121613"/>
          </a:xfrm>
          <a:prstGeom prst="rect">
            <a:avLst/>
          </a:prstGeom>
        </p:spPr>
      </p:pic>
    </p:spTree>
    <p:extLst>
      <p:ext uri="{BB962C8B-B14F-4D97-AF65-F5344CB8AC3E}">
        <p14:creationId xmlns:p14="http://schemas.microsoft.com/office/powerpoint/2010/main" val="421884520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152400"/>
            <a:ext cx="9144000" cy="6541343"/>
          </a:xfrm>
          <a:prstGeom prst="rect">
            <a:avLst/>
          </a:prstGeom>
        </p:spPr>
      </p:pic>
    </p:spTree>
    <p:extLst>
      <p:ext uri="{BB962C8B-B14F-4D97-AF65-F5344CB8AC3E}">
        <p14:creationId xmlns:p14="http://schemas.microsoft.com/office/powerpoint/2010/main" val="1902867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1473200"/>
            <a:ext cx="9144000" cy="3904180"/>
          </a:xfrm>
          <a:prstGeom prst="rect">
            <a:avLst/>
          </a:prstGeom>
        </p:spPr>
      </p:pic>
    </p:spTree>
    <p:extLst>
      <p:ext uri="{BB962C8B-B14F-4D97-AF65-F5344CB8AC3E}">
        <p14:creationId xmlns:p14="http://schemas.microsoft.com/office/powerpoint/2010/main" val="608580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rmAutofit/>
          </a:bodyPr>
          <a:lstStyle/>
          <a:p>
            <a:r>
              <a:rPr lang="en-US" sz="4800" b="1" dirty="0"/>
              <a:t>Ming </a:t>
            </a:r>
            <a:r>
              <a:rPr lang="en-US" sz="4800" b="1" dirty="0" err="1"/>
              <a:t>Kuo’s</a:t>
            </a:r>
            <a:r>
              <a:rPr lang="en-US" sz="4800" b="1" dirty="0"/>
              <a:t> </a:t>
            </a:r>
            <a:r>
              <a:rPr lang="en-US" sz="4800" b="1" dirty="0" smtClean="0"/>
              <a:t>research</a:t>
            </a:r>
            <a:endParaRPr lang="en-US" sz="4800" b="1" dirty="0"/>
          </a:p>
        </p:txBody>
      </p:sp>
      <p:sp>
        <p:nvSpPr>
          <p:cNvPr id="3" name="Content Placeholder 2"/>
          <p:cNvSpPr>
            <a:spLocks noGrp="1"/>
          </p:cNvSpPr>
          <p:nvPr>
            <p:ph idx="1"/>
          </p:nvPr>
        </p:nvSpPr>
        <p:spPr>
          <a:xfrm>
            <a:off x="1435608" y="1321901"/>
            <a:ext cx="7498080" cy="4826738"/>
          </a:xfrm>
        </p:spPr>
        <p:txBody>
          <a:bodyPr>
            <a:normAutofit/>
          </a:bodyPr>
          <a:lstStyle/>
          <a:p>
            <a:r>
              <a:rPr lang="en-GB" b="1" dirty="0"/>
              <a:t>The greater the amount of greenery in common spaces, the higher </a:t>
            </a:r>
            <a:r>
              <a:rPr lang="en-GB" b="1" dirty="0" smtClean="0"/>
              <a:t>the </a:t>
            </a:r>
            <a:r>
              <a:rPr lang="en-GB" b="1" dirty="0"/>
              <a:t>levels of mutual caring and support among </a:t>
            </a:r>
            <a:r>
              <a:rPr lang="en-GB" b="1" dirty="0" smtClean="0"/>
              <a:t>neighbours</a:t>
            </a:r>
          </a:p>
          <a:p>
            <a:r>
              <a:rPr lang="en-GB" dirty="0"/>
              <a:t> </a:t>
            </a:r>
            <a:r>
              <a:rPr lang="en-GB" b="1" dirty="0"/>
              <a:t>The higher the amount of vegetation, the lower the </a:t>
            </a:r>
            <a:r>
              <a:rPr lang="en-GB" b="1" dirty="0" smtClean="0"/>
              <a:t>crime </a:t>
            </a:r>
            <a:r>
              <a:rPr lang="en-GB" b="1" dirty="0"/>
              <a:t>rate</a:t>
            </a:r>
            <a:endParaRPr lang="en-GB" dirty="0"/>
          </a:p>
          <a:p>
            <a:r>
              <a:rPr lang="en-GB" b="1" dirty="0"/>
              <a:t>Higher levels of residential greenery are associated with lower levels of aggression against domestic </a:t>
            </a:r>
            <a:r>
              <a:rPr lang="en-GB" b="1" dirty="0" err="1" smtClean="0"/>
              <a:t>artners</a:t>
            </a:r>
            <a:endParaRPr lang="en-GB" dirty="0"/>
          </a:p>
          <a:p>
            <a:endParaRPr lang="en-GB" dirty="0"/>
          </a:p>
          <a:p>
            <a:endParaRPr lang="en-US" dirty="0"/>
          </a:p>
        </p:txBody>
      </p:sp>
    </p:spTree>
    <p:extLst>
      <p:ext uri="{BB962C8B-B14F-4D97-AF65-F5344CB8AC3E}">
        <p14:creationId xmlns:p14="http://schemas.microsoft.com/office/powerpoint/2010/main" val="341565811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879471"/>
          </a:xfrm>
        </p:spPr>
        <p:txBody>
          <a:bodyPr/>
          <a:lstStyle/>
          <a:p>
            <a:r>
              <a:rPr lang="en-US" sz="4400" b="1" dirty="0"/>
              <a:t>Ming </a:t>
            </a:r>
            <a:r>
              <a:rPr lang="en-US" sz="4400" b="1" dirty="0" err="1"/>
              <a:t>Kuo’s</a:t>
            </a:r>
            <a:r>
              <a:rPr lang="en-US" sz="4400" b="1" dirty="0"/>
              <a:t> </a:t>
            </a:r>
            <a:r>
              <a:rPr lang="en-US" sz="4400" b="1" dirty="0" smtClean="0"/>
              <a:t>research/2</a:t>
            </a:r>
            <a:endParaRPr lang="en-US" dirty="0"/>
          </a:p>
        </p:txBody>
      </p:sp>
      <p:sp>
        <p:nvSpPr>
          <p:cNvPr id="3" name="Content Placeholder 2"/>
          <p:cNvSpPr>
            <a:spLocks noGrp="1"/>
          </p:cNvSpPr>
          <p:nvPr>
            <p:ph idx="1"/>
          </p:nvPr>
        </p:nvSpPr>
        <p:spPr>
          <a:xfrm>
            <a:off x="1435608" y="1172637"/>
            <a:ext cx="7498080" cy="4885284"/>
          </a:xfrm>
        </p:spPr>
        <p:txBody>
          <a:bodyPr>
            <a:normAutofit lnSpcReduction="10000"/>
          </a:bodyPr>
          <a:lstStyle/>
          <a:p>
            <a:r>
              <a:rPr lang="en-GB" dirty="0"/>
              <a:t> </a:t>
            </a:r>
            <a:r>
              <a:rPr lang="en-GB" b="1" dirty="0"/>
              <a:t>The more natural the view from home, the better girls scored on tests of concentration and self-discipline</a:t>
            </a:r>
            <a:endParaRPr lang="en-GB" dirty="0"/>
          </a:p>
          <a:p>
            <a:r>
              <a:rPr lang="en-GB" b="1" dirty="0"/>
              <a:t>The more greenery, the higher levels of optimism and sense of </a:t>
            </a:r>
            <a:r>
              <a:rPr lang="en-GB" b="1" dirty="0" smtClean="0"/>
              <a:t>effectiveness</a:t>
            </a:r>
          </a:p>
          <a:p>
            <a:r>
              <a:rPr lang="en-GB" b="1" dirty="0"/>
              <a:t>The greener the setting in which children with</a:t>
            </a:r>
            <a:r>
              <a:rPr lang="en-GB" dirty="0"/>
              <a:t> </a:t>
            </a:r>
            <a:r>
              <a:rPr lang="en-GB" b="1" dirty="0"/>
              <a:t>ADD spend time, the more their symptoms are relieved </a:t>
            </a:r>
            <a:endParaRPr lang="en-GB" dirty="0"/>
          </a:p>
          <a:p>
            <a:endParaRPr lang="en-GB" dirty="0"/>
          </a:p>
          <a:p>
            <a:endParaRPr lang="en-US" dirty="0"/>
          </a:p>
        </p:txBody>
      </p:sp>
    </p:spTree>
    <p:extLst>
      <p:ext uri="{BB962C8B-B14F-4D97-AF65-F5344CB8AC3E}">
        <p14:creationId xmlns:p14="http://schemas.microsoft.com/office/powerpoint/2010/main" val="102339872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96829"/>
            <a:ext cx="7498080" cy="1143000"/>
          </a:xfrm>
        </p:spPr>
        <p:txBody>
          <a:bodyPr>
            <a:normAutofit/>
          </a:bodyPr>
          <a:lstStyle/>
          <a:p>
            <a:r>
              <a:rPr lang="en-US" sz="4800" dirty="0" smtClean="0"/>
              <a:t>‘Vitamin G’</a:t>
            </a:r>
            <a:endParaRPr lang="en-US" sz="4800" dirty="0"/>
          </a:p>
        </p:txBody>
      </p:sp>
      <p:sp>
        <p:nvSpPr>
          <p:cNvPr id="3" name="Content Placeholder 2"/>
          <p:cNvSpPr>
            <a:spLocks noGrp="1"/>
          </p:cNvSpPr>
          <p:nvPr>
            <p:ph idx="1"/>
          </p:nvPr>
        </p:nvSpPr>
        <p:spPr>
          <a:xfrm>
            <a:off x="1435608" y="1615161"/>
            <a:ext cx="7498080" cy="4007310"/>
          </a:xfrm>
        </p:spPr>
        <p:txBody>
          <a:bodyPr>
            <a:normAutofit/>
          </a:bodyPr>
          <a:lstStyle/>
          <a:p>
            <a:pPr marL="82296" indent="0">
              <a:buNone/>
            </a:pPr>
            <a:r>
              <a:rPr lang="en-US" sz="4400" b="1" dirty="0" smtClean="0"/>
              <a:t>If this was a drug, we would call it a miracle drug!</a:t>
            </a:r>
            <a:endParaRPr lang="en-US" sz="4400" b="1" dirty="0"/>
          </a:p>
        </p:txBody>
      </p:sp>
    </p:spTree>
    <p:extLst>
      <p:ext uri="{BB962C8B-B14F-4D97-AF65-F5344CB8AC3E}">
        <p14:creationId xmlns:p14="http://schemas.microsoft.com/office/powerpoint/2010/main" val="164966076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5549" y="123687"/>
            <a:ext cx="7728139" cy="778136"/>
          </a:xfrm>
        </p:spPr>
        <p:txBody>
          <a:bodyPr>
            <a:noAutofit/>
          </a:bodyPr>
          <a:lstStyle/>
          <a:p>
            <a:r>
              <a:rPr lang="en-US" sz="4400" dirty="0" smtClean="0"/>
              <a:t>Because we are so </a:t>
            </a:r>
            <a:r>
              <a:rPr lang="en-US" sz="4400" dirty="0" err="1" smtClean="0"/>
              <a:t>urbanised</a:t>
            </a:r>
            <a:r>
              <a:rPr lang="en-US" sz="4400" dirty="0" smtClean="0"/>
              <a:t> </a:t>
            </a:r>
            <a:endParaRPr lang="en-US" sz="4400" dirty="0"/>
          </a:p>
        </p:txBody>
      </p:sp>
      <p:sp>
        <p:nvSpPr>
          <p:cNvPr id="3" name="Content Placeholder 2"/>
          <p:cNvSpPr>
            <a:spLocks noGrp="1"/>
          </p:cNvSpPr>
          <p:nvPr>
            <p:ph idx="1"/>
          </p:nvPr>
        </p:nvSpPr>
        <p:spPr>
          <a:xfrm>
            <a:off x="1435608" y="901823"/>
            <a:ext cx="7498080" cy="5834297"/>
          </a:xfrm>
        </p:spPr>
        <p:txBody>
          <a:bodyPr>
            <a:noAutofit/>
          </a:bodyPr>
          <a:lstStyle/>
          <a:p>
            <a:pPr marL="82296" indent="0">
              <a:buNone/>
            </a:pPr>
            <a:r>
              <a:rPr lang="en-US" dirty="0"/>
              <a:t>T</a:t>
            </a:r>
            <a:r>
              <a:rPr lang="en-US" b="1" dirty="0" smtClean="0"/>
              <a:t>he challenge is not how to get people to nature, but how to get nature to people – in the settings where they live, learn, work and play</a:t>
            </a:r>
          </a:p>
          <a:p>
            <a:r>
              <a:rPr lang="en-US" dirty="0" smtClean="0"/>
              <a:t>Home</a:t>
            </a:r>
          </a:p>
          <a:p>
            <a:r>
              <a:rPr lang="en-US" b="1" dirty="0" smtClean="0"/>
              <a:t>School</a:t>
            </a:r>
          </a:p>
          <a:p>
            <a:r>
              <a:rPr lang="en-US" dirty="0" err="1" smtClean="0"/>
              <a:t>Neighbourhood</a:t>
            </a:r>
            <a:endParaRPr lang="en-US" dirty="0" smtClean="0"/>
          </a:p>
          <a:p>
            <a:r>
              <a:rPr lang="en-US" b="1" dirty="0" smtClean="0"/>
              <a:t>Work</a:t>
            </a:r>
          </a:p>
          <a:p>
            <a:r>
              <a:rPr lang="en-US" dirty="0" smtClean="0"/>
              <a:t>Hospital</a:t>
            </a:r>
          </a:p>
        </p:txBody>
      </p:sp>
    </p:spTree>
    <p:extLst>
      <p:ext uri="{BB962C8B-B14F-4D97-AF65-F5344CB8AC3E}">
        <p14:creationId xmlns:p14="http://schemas.microsoft.com/office/powerpoint/2010/main" val="174885342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20372" y="987856"/>
            <a:ext cx="2404472" cy="3810302"/>
          </a:xfrm>
        </p:spPr>
        <p:txBody>
          <a:bodyPr>
            <a:noAutofit/>
          </a:bodyPr>
          <a:lstStyle/>
          <a:p>
            <a:r>
              <a:rPr lang="en-US" sz="2400" b="1" dirty="0" smtClean="0"/>
              <a:t>The </a:t>
            </a:r>
            <a:r>
              <a:rPr lang="en-US" sz="2400" b="1" dirty="0"/>
              <a:t>Different Environments of Nature and the Different Ways Children</a:t>
            </a:r>
            <a:br>
              <a:rPr lang="en-US" sz="2400" b="1" dirty="0"/>
            </a:br>
            <a:r>
              <a:rPr lang="en-US" sz="2400" b="1" dirty="0"/>
              <a:t>and Youth Can Experience Nature </a:t>
            </a:r>
            <a:r>
              <a:rPr lang="en-US" sz="2400" b="1" dirty="0" smtClean="0"/>
              <a:t/>
            </a:r>
            <a:br>
              <a:rPr lang="en-US" sz="2400" b="1" dirty="0" smtClean="0"/>
            </a:br>
            <a:r>
              <a:rPr lang="en-US" sz="1800" b="1" dirty="0" smtClean="0"/>
              <a:t>(</a:t>
            </a:r>
            <a:r>
              <a:rPr lang="en-US" sz="1800" b="1" dirty="0"/>
              <a:t>Adapted From the Child and Nature Alliance</a:t>
            </a:r>
            <a:r>
              <a:rPr lang="en-US" sz="1800" b="1" dirty="0" smtClean="0"/>
              <a:t>)</a:t>
            </a:r>
            <a:br>
              <a:rPr lang="en-US" sz="1800" b="1" dirty="0" smtClean="0"/>
            </a:br>
            <a:r>
              <a:rPr lang="en-US" sz="1800" b="1" dirty="0" smtClean="0"/>
              <a:t/>
            </a:r>
            <a:br>
              <a:rPr lang="en-US" sz="1800" b="1" dirty="0" smtClean="0"/>
            </a:br>
            <a:r>
              <a:rPr lang="en-US" sz="1200" b="1" u="sng" dirty="0" smtClean="0">
                <a:solidFill>
                  <a:schemeClr val="tx1"/>
                </a:solidFill>
              </a:rPr>
              <a:t>Source</a:t>
            </a:r>
            <a:r>
              <a:rPr lang="en-US" sz="1200" b="1" u="sng" dirty="0">
                <a:solidFill>
                  <a:schemeClr val="tx1"/>
                </a:solidFill>
              </a:rPr>
              <a:t>:</a:t>
            </a:r>
            <a:r>
              <a:rPr lang="en-US" sz="1200" b="1" dirty="0">
                <a:solidFill>
                  <a:schemeClr val="tx1"/>
                </a:solidFill>
              </a:rPr>
              <a:t> </a:t>
            </a:r>
            <a:r>
              <a:rPr lang="en-US" sz="1200" b="1" dirty="0" smtClean="0">
                <a:solidFill>
                  <a:schemeClr val="tx1"/>
                </a:solidFill>
              </a:rPr>
              <a:t> Active </a:t>
            </a:r>
            <a:r>
              <a:rPr lang="en-US" sz="1200" b="1" dirty="0">
                <a:solidFill>
                  <a:schemeClr val="tx1"/>
                </a:solidFill>
              </a:rPr>
              <a:t>Healthy Kids Canada (2011</a:t>
            </a:r>
            <a:r>
              <a:rPr lang="en-US" sz="1200" b="1" dirty="0" smtClean="0">
                <a:solidFill>
                  <a:schemeClr val="tx1"/>
                </a:solidFill>
              </a:rPr>
              <a:t>)</a:t>
            </a:r>
            <a:r>
              <a:rPr lang="en-US" sz="1200" b="1" i="1" dirty="0" smtClean="0">
                <a:solidFill>
                  <a:schemeClr val="tx1"/>
                </a:solidFill>
              </a:rPr>
              <a:t>The </a:t>
            </a:r>
            <a:r>
              <a:rPr lang="en-US" sz="1200" b="1" i="1" dirty="0">
                <a:solidFill>
                  <a:schemeClr val="tx1"/>
                </a:solidFill>
              </a:rPr>
              <a:t>Active Healthy </a:t>
            </a:r>
            <a:r>
              <a:rPr lang="en-US" sz="1200" b="1" i="1" dirty="0" smtClean="0">
                <a:solidFill>
                  <a:schemeClr val="tx1"/>
                </a:solidFill>
              </a:rPr>
              <a:t>Kids Canada </a:t>
            </a:r>
            <a:r>
              <a:rPr lang="en-US" sz="1200" b="1" i="1" dirty="0">
                <a:solidFill>
                  <a:schemeClr val="tx1"/>
                </a:solidFill>
              </a:rPr>
              <a:t>2011 Report Card on Physical Activity for Children and Youth</a:t>
            </a:r>
            <a:r>
              <a:rPr lang="en-US" sz="1200" b="1" dirty="0">
                <a:solidFill>
                  <a:schemeClr val="tx1"/>
                </a:solidFill>
              </a:rPr>
              <a:t>. Toronto: Active Healthy Kids Canada.</a:t>
            </a:r>
            <a:br>
              <a:rPr lang="en-US" sz="1200" b="1" dirty="0">
                <a:solidFill>
                  <a:schemeClr val="tx1"/>
                </a:solidFill>
              </a:rPr>
            </a:br>
            <a:r>
              <a:rPr lang="en-US" sz="1200" b="1" dirty="0" smtClean="0">
                <a:solidFill>
                  <a:schemeClr val="tx1"/>
                </a:solidFill>
              </a:rPr>
              <a:t> (p 52)</a:t>
            </a:r>
            <a:endParaRPr lang="en-US" sz="1200" b="1" dirty="0">
              <a:solidFill>
                <a:schemeClr val="tx1"/>
              </a:solidFill>
            </a:endParaRPr>
          </a:p>
        </p:txBody>
      </p:sp>
      <p:pic>
        <p:nvPicPr>
          <p:cNvPr id="6" name="Picture 5"/>
          <p:cNvPicPr>
            <a:picLocks noChangeAspect="1"/>
          </p:cNvPicPr>
          <p:nvPr/>
        </p:nvPicPr>
        <p:blipFill>
          <a:blip r:embed="rId3"/>
          <a:stretch>
            <a:fillRect/>
          </a:stretch>
        </p:blipFill>
        <p:spPr>
          <a:xfrm>
            <a:off x="3424844" y="0"/>
            <a:ext cx="5541030" cy="6858000"/>
          </a:xfrm>
          <a:prstGeom prst="rect">
            <a:avLst/>
          </a:prstGeom>
        </p:spPr>
      </p:pic>
    </p:spTree>
    <p:extLst>
      <p:ext uri="{BB962C8B-B14F-4D97-AF65-F5344CB8AC3E}">
        <p14:creationId xmlns:p14="http://schemas.microsoft.com/office/powerpoint/2010/main" val="142042612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283958" y="178901"/>
            <a:ext cx="7498080" cy="1143000"/>
          </a:xfrm>
        </p:spPr>
        <p:txBody>
          <a:bodyPr>
            <a:noAutofit/>
          </a:bodyPr>
          <a:lstStyle/>
          <a:p>
            <a:pPr eaLnBrk="1" hangingPunct="1">
              <a:defRPr/>
            </a:pPr>
            <a:r>
              <a:rPr lang="en-US" sz="4800" b="1" dirty="0" smtClean="0">
                <a:latin typeface="+mn-lt"/>
                <a:cs typeface="+mj-cs"/>
              </a:rPr>
              <a:t>Health benefits of </a:t>
            </a:r>
            <a:br>
              <a:rPr lang="en-US" sz="4800" b="1" dirty="0" smtClean="0">
                <a:latin typeface="+mn-lt"/>
                <a:cs typeface="+mj-cs"/>
              </a:rPr>
            </a:br>
            <a:r>
              <a:rPr lang="en-US" sz="4800" b="1" dirty="0" smtClean="0">
                <a:latin typeface="+mn-lt"/>
                <a:cs typeface="+mj-cs"/>
              </a:rPr>
              <a:t>interacting with plants</a:t>
            </a:r>
            <a:endParaRPr lang="en-US" sz="3600" dirty="0" smtClean="0">
              <a:latin typeface="+mn-lt"/>
              <a:cs typeface="+mj-cs"/>
            </a:endParaRPr>
          </a:p>
        </p:txBody>
      </p:sp>
      <p:sp>
        <p:nvSpPr>
          <p:cNvPr id="79875" name="Rectangle 3"/>
          <p:cNvSpPr>
            <a:spLocks noGrp="1" noChangeArrowheads="1"/>
          </p:cNvSpPr>
          <p:nvPr>
            <p:ph type="body" idx="1"/>
          </p:nvPr>
        </p:nvSpPr>
        <p:spPr>
          <a:xfrm>
            <a:off x="1182688" y="1667053"/>
            <a:ext cx="7772400" cy="4611687"/>
          </a:xfrm>
        </p:spPr>
        <p:txBody>
          <a:bodyPr/>
          <a:lstStyle/>
          <a:p>
            <a:pPr eaLnBrk="1" hangingPunct="1">
              <a:defRPr/>
            </a:pPr>
            <a:r>
              <a:rPr lang="en-US" sz="2800" b="1" dirty="0" smtClean="0">
                <a:cs typeface="+mn-cs"/>
              </a:rPr>
              <a:t>The ability to facilitate healing in the elderly and mentally disadvantaged</a:t>
            </a:r>
          </a:p>
          <a:p>
            <a:pPr eaLnBrk="1" hangingPunct="1">
              <a:defRPr/>
            </a:pPr>
            <a:r>
              <a:rPr lang="en-US" sz="2800" b="1" dirty="0" smtClean="0">
                <a:cs typeface="+mn-cs"/>
              </a:rPr>
              <a:t>Improving mental capacity and productivity of people working in offices</a:t>
            </a:r>
          </a:p>
          <a:p>
            <a:pPr eaLnBrk="1" hangingPunct="1">
              <a:defRPr/>
            </a:pPr>
            <a:r>
              <a:rPr lang="en-US" sz="2800" b="1" dirty="0" smtClean="0">
                <a:cs typeface="+mn-cs"/>
              </a:rPr>
              <a:t>Improving job and life satisfaction of residents</a:t>
            </a:r>
          </a:p>
          <a:p>
            <a:pPr eaLnBrk="1" hangingPunct="1">
              <a:defRPr/>
            </a:pPr>
            <a:r>
              <a:rPr lang="en-US" sz="2800" b="1" dirty="0" smtClean="0">
                <a:cs typeface="+mn-cs"/>
              </a:rPr>
              <a:t>Attracting consumers and tourists to shopping districts, and </a:t>
            </a:r>
          </a:p>
          <a:p>
            <a:pPr eaLnBrk="1" hangingPunct="1">
              <a:defRPr/>
            </a:pPr>
            <a:r>
              <a:rPr lang="en-US" sz="2800" b="1" dirty="0" smtClean="0">
                <a:cs typeface="+mn-cs"/>
              </a:rPr>
              <a:t>Aiding community cohesion and id</a:t>
            </a:r>
            <a:r>
              <a:rPr lang="en-US" sz="2800" b="1" dirty="0" smtClean="0">
                <a:latin typeface="Comic Sans MS" charset="0"/>
                <a:cs typeface="+mn-cs"/>
              </a:rPr>
              <a:t>entity</a:t>
            </a:r>
          </a:p>
          <a:p>
            <a:pPr algn="r" eaLnBrk="1" hangingPunct="1">
              <a:buFont typeface="Wingdings" charset="0"/>
              <a:buNone/>
              <a:defRPr/>
            </a:pPr>
            <a:r>
              <a:rPr lang="en-US" sz="1800" b="1" u="sng" dirty="0" smtClean="0">
                <a:latin typeface="Comic Sans MS" charset="0"/>
                <a:cs typeface="+mn-cs"/>
              </a:rPr>
              <a:t>Healthy Parks, Healthy People, 2002</a:t>
            </a:r>
          </a:p>
        </p:txBody>
      </p:sp>
    </p:spTree>
    <p:extLst>
      <p:ext uri="{BB962C8B-B14F-4D97-AF65-F5344CB8AC3E}">
        <p14:creationId xmlns:p14="http://schemas.microsoft.com/office/powerpoint/2010/main" val="355335866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52253"/>
            <a:ext cx="7498080" cy="859998"/>
          </a:xfrm>
        </p:spPr>
        <p:txBody>
          <a:bodyPr>
            <a:normAutofit/>
          </a:bodyPr>
          <a:lstStyle/>
          <a:p>
            <a:r>
              <a:rPr lang="en-US" sz="4800" dirty="0" smtClean="0"/>
              <a:t>Nature at home</a:t>
            </a:r>
            <a:endParaRPr lang="en-US" sz="4800" dirty="0"/>
          </a:p>
        </p:txBody>
      </p:sp>
      <p:sp>
        <p:nvSpPr>
          <p:cNvPr id="3" name="Content Placeholder 2"/>
          <p:cNvSpPr>
            <a:spLocks noGrp="1"/>
          </p:cNvSpPr>
          <p:nvPr>
            <p:ph idx="1"/>
          </p:nvPr>
        </p:nvSpPr>
        <p:spPr>
          <a:xfrm>
            <a:off x="1435608" y="1131881"/>
            <a:ext cx="7498080" cy="5116518"/>
          </a:xfrm>
        </p:spPr>
        <p:txBody>
          <a:bodyPr/>
          <a:lstStyle/>
          <a:p>
            <a:r>
              <a:rPr lang="en-US" dirty="0" smtClean="0"/>
              <a:t>Potted plants</a:t>
            </a:r>
          </a:p>
          <a:p>
            <a:r>
              <a:rPr lang="en-US" dirty="0" smtClean="0"/>
              <a:t>Balcony gardens</a:t>
            </a:r>
          </a:p>
          <a:p>
            <a:r>
              <a:rPr lang="en-US" dirty="0" smtClean="0"/>
              <a:t>Gardens</a:t>
            </a:r>
            <a:endParaRPr lang="en-US" dirty="0"/>
          </a:p>
        </p:txBody>
      </p:sp>
    </p:spTree>
    <p:extLst>
      <p:ext uri="{BB962C8B-B14F-4D97-AF65-F5344CB8AC3E}">
        <p14:creationId xmlns:p14="http://schemas.microsoft.com/office/powerpoint/2010/main" val="267303758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317308" y="314446"/>
            <a:ext cx="7498080" cy="1143000"/>
          </a:xfrm>
        </p:spPr>
        <p:txBody>
          <a:bodyPr>
            <a:noAutofit/>
          </a:bodyPr>
          <a:lstStyle/>
          <a:p>
            <a:pPr eaLnBrk="1" hangingPunct="1">
              <a:defRPr/>
            </a:pPr>
            <a:r>
              <a:rPr lang="en-US" sz="5400" b="1" dirty="0" smtClean="0">
                <a:solidFill>
                  <a:srgbClr val="572013"/>
                </a:solidFill>
                <a:latin typeface="+mn-lt"/>
                <a:cs typeface="+mj-cs"/>
              </a:rPr>
              <a:t>Health benefits of </a:t>
            </a:r>
            <a:br>
              <a:rPr lang="en-US" sz="5400" b="1" dirty="0" smtClean="0">
                <a:solidFill>
                  <a:srgbClr val="572013"/>
                </a:solidFill>
                <a:latin typeface="+mn-lt"/>
                <a:cs typeface="+mj-cs"/>
              </a:rPr>
            </a:br>
            <a:r>
              <a:rPr lang="en-US" sz="5400" b="1" dirty="0" smtClean="0">
                <a:solidFill>
                  <a:srgbClr val="572013"/>
                </a:solidFill>
                <a:latin typeface="+mn-lt"/>
                <a:cs typeface="+mj-cs"/>
              </a:rPr>
              <a:t>gardens and gardening</a:t>
            </a:r>
            <a:r>
              <a:rPr lang="en-US" sz="4000" dirty="0" smtClean="0">
                <a:solidFill>
                  <a:srgbClr val="572013"/>
                </a:solidFill>
                <a:latin typeface="+mn-lt"/>
                <a:cs typeface="+mj-cs"/>
              </a:rPr>
              <a:t> </a:t>
            </a:r>
          </a:p>
        </p:txBody>
      </p:sp>
      <p:sp>
        <p:nvSpPr>
          <p:cNvPr id="70659" name="Rectangle 3"/>
          <p:cNvSpPr>
            <a:spLocks noGrp="1" noChangeArrowheads="1"/>
          </p:cNvSpPr>
          <p:nvPr>
            <p:ph type="body" idx="1"/>
          </p:nvPr>
        </p:nvSpPr>
        <p:spPr>
          <a:xfrm>
            <a:off x="1042988" y="2085003"/>
            <a:ext cx="7772400" cy="4379297"/>
          </a:xfrm>
        </p:spPr>
        <p:txBody>
          <a:bodyPr/>
          <a:lstStyle/>
          <a:p>
            <a:pPr eaLnBrk="1" hangingPunct="1">
              <a:defRPr/>
            </a:pPr>
            <a:r>
              <a:rPr lang="en-US" sz="3600" b="1" dirty="0" smtClean="0"/>
              <a:t>Restorative effect of nature</a:t>
            </a:r>
          </a:p>
          <a:p>
            <a:pPr eaLnBrk="1" hangingPunct="1">
              <a:defRPr/>
            </a:pPr>
            <a:r>
              <a:rPr lang="en-US" sz="3600" b="1" dirty="0" smtClean="0"/>
              <a:t>Physical activity</a:t>
            </a:r>
          </a:p>
          <a:p>
            <a:pPr eaLnBrk="1" hangingPunct="1">
              <a:defRPr/>
            </a:pPr>
            <a:r>
              <a:rPr lang="en-US" sz="3600" b="1" dirty="0" smtClean="0"/>
              <a:t>Social interaction	</a:t>
            </a:r>
          </a:p>
          <a:p>
            <a:pPr lvl="1" eaLnBrk="1" hangingPunct="1">
              <a:defRPr/>
            </a:pPr>
            <a:r>
              <a:rPr lang="en-US" sz="3200" b="1" dirty="0" smtClean="0"/>
              <a:t>Gardening clubs</a:t>
            </a:r>
          </a:p>
          <a:p>
            <a:pPr lvl="1" eaLnBrk="1" hangingPunct="1">
              <a:defRPr/>
            </a:pPr>
            <a:r>
              <a:rPr lang="en-US" sz="3200" b="1" dirty="0" smtClean="0"/>
              <a:t>Community gardens</a:t>
            </a:r>
            <a:endParaRPr lang="en-US" dirty="0" smtClean="0"/>
          </a:p>
        </p:txBody>
      </p:sp>
    </p:spTree>
    <p:extLst>
      <p:ext uri="{BB962C8B-B14F-4D97-AF65-F5344CB8AC3E}">
        <p14:creationId xmlns:p14="http://schemas.microsoft.com/office/powerpoint/2010/main" val="219126460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305901"/>
            <a:ext cx="7498080" cy="918742"/>
          </a:xfrm>
        </p:spPr>
        <p:txBody>
          <a:bodyPr>
            <a:noAutofit/>
          </a:bodyPr>
          <a:lstStyle/>
          <a:p>
            <a:r>
              <a:rPr lang="en-US" sz="4400" dirty="0" smtClean="0"/>
              <a:t>Nature at School: Forest Schools &amp; Nature KG</a:t>
            </a:r>
            <a:endParaRPr lang="en-US" sz="4400" dirty="0"/>
          </a:p>
        </p:txBody>
      </p:sp>
      <p:sp>
        <p:nvSpPr>
          <p:cNvPr id="4" name="Content Placeholder 3"/>
          <p:cNvSpPr>
            <a:spLocks noGrp="1"/>
          </p:cNvSpPr>
          <p:nvPr>
            <p:ph idx="1"/>
          </p:nvPr>
        </p:nvSpPr>
        <p:spPr>
          <a:xfrm>
            <a:off x="1435608" y="1566377"/>
            <a:ext cx="7498080" cy="4766780"/>
          </a:xfrm>
        </p:spPr>
        <p:txBody>
          <a:bodyPr/>
          <a:lstStyle/>
          <a:p>
            <a:r>
              <a:rPr lang="en-US" sz="2800" dirty="0"/>
              <a:t>Forest School is an educational approach that fosters a connection to, and knowledge of, the natural world through repeated, regular access to local woodland areas, parks and outdoor classrooms through the lens of play-based and child-directed learning</a:t>
            </a:r>
            <a:r>
              <a:rPr lang="en-US" sz="2800" dirty="0" smtClean="0"/>
              <a:t>.</a:t>
            </a:r>
          </a:p>
          <a:p>
            <a:pPr marL="1225296" lvl="5" indent="0">
              <a:buNone/>
            </a:pPr>
            <a:r>
              <a:rPr lang="en-US" sz="3200" dirty="0" smtClean="0">
                <a:hlinkClick r:id="rId2"/>
              </a:rPr>
              <a:t>http</a:t>
            </a:r>
            <a:r>
              <a:rPr lang="en-US" sz="3200" dirty="0">
                <a:hlinkClick r:id="rId2"/>
              </a:rPr>
              <a:t>://www.forestschoolcanada.ca</a:t>
            </a:r>
            <a:r>
              <a:rPr lang="en-US" sz="3200" dirty="0" smtClean="0">
                <a:hlinkClick r:id="rId2"/>
              </a:rPr>
              <a:t>/</a:t>
            </a:r>
            <a:endParaRPr lang="en-US" sz="3200" dirty="0" smtClean="0"/>
          </a:p>
          <a:p>
            <a:r>
              <a:rPr lang="en-US" sz="2800" dirty="0" err="1" smtClean="0"/>
              <a:t>Sooke</a:t>
            </a:r>
            <a:r>
              <a:rPr lang="en-US" sz="2800" dirty="0" smtClean="0"/>
              <a:t> </a:t>
            </a:r>
            <a:r>
              <a:rPr lang="en-US" sz="2800" dirty="0"/>
              <a:t>SD 61 Nature KG</a:t>
            </a:r>
          </a:p>
          <a:p>
            <a:pPr marL="82296" indent="0" algn="r">
              <a:buNone/>
            </a:pPr>
            <a:r>
              <a:rPr lang="en-US" sz="2800" dirty="0">
                <a:hlinkClick r:id="rId3"/>
              </a:rPr>
              <a:t>http://naturekindergarten.sd62.bc.ca/</a:t>
            </a:r>
            <a:r>
              <a:rPr lang="en-US" sz="2800" dirty="0"/>
              <a:t> </a:t>
            </a:r>
          </a:p>
          <a:p>
            <a:pPr marL="82296" indent="0" algn="r">
              <a:buNone/>
            </a:pPr>
            <a:endParaRPr lang="en-US" sz="2800" dirty="0" smtClean="0"/>
          </a:p>
        </p:txBody>
      </p:sp>
      <p:sp>
        <p:nvSpPr>
          <p:cNvPr id="3" name="Slide Number Placeholder 2"/>
          <p:cNvSpPr>
            <a:spLocks noGrp="1"/>
          </p:cNvSpPr>
          <p:nvPr>
            <p:ph type="sldNum" sz="quarter" idx="12"/>
          </p:nvPr>
        </p:nvSpPr>
        <p:spPr/>
        <p:txBody>
          <a:bodyPr/>
          <a:lstStyle/>
          <a:p>
            <a:fld id="{3CE0DCE6-8541-534C-9A11-F9A0E321AA64}" type="slidenum">
              <a:rPr lang="en-US" smtClean="0"/>
              <a:t>36</a:t>
            </a:fld>
            <a:endParaRPr lang="en-US"/>
          </a:p>
        </p:txBody>
      </p:sp>
    </p:spTree>
    <p:extLst>
      <p:ext uri="{BB962C8B-B14F-4D97-AF65-F5344CB8AC3E}">
        <p14:creationId xmlns:p14="http://schemas.microsoft.com/office/powerpoint/2010/main" val="328496218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72745"/>
            <a:ext cx="7498080" cy="739541"/>
          </a:xfrm>
        </p:spPr>
        <p:txBody>
          <a:bodyPr>
            <a:noAutofit/>
          </a:bodyPr>
          <a:lstStyle/>
          <a:p>
            <a:r>
              <a:rPr lang="en-US" sz="4400" b="1" dirty="0" smtClean="0"/>
              <a:t>School </a:t>
            </a:r>
            <a:r>
              <a:rPr lang="en-US" sz="4400" b="1" dirty="0"/>
              <a:t>g</a:t>
            </a:r>
            <a:r>
              <a:rPr lang="en-US" sz="4400" b="1" dirty="0" smtClean="0"/>
              <a:t>rounds and gardens</a:t>
            </a:r>
            <a:endParaRPr lang="en-US" sz="4400" b="1" dirty="0"/>
          </a:p>
        </p:txBody>
      </p:sp>
      <p:sp>
        <p:nvSpPr>
          <p:cNvPr id="3" name="Content Placeholder 2"/>
          <p:cNvSpPr>
            <a:spLocks noGrp="1"/>
          </p:cNvSpPr>
          <p:nvPr>
            <p:ph sz="half" idx="1"/>
          </p:nvPr>
        </p:nvSpPr>
        <p:spPr>
          <a:xfrm>
            <a:off x="1168739" y="901824"/>
            <a:ext cx="3331365" cy="5285616"/>
          </a:xfrm>
        </p:spPr>
        <p:txBody>
          <a:bodyPr>
            <a:normAutofit fontScale="92500" lnSpcReduction="10000"/>
          </a:bodyPr>
          <a:lstStyle/>
          <a:p>
            <a:pPr marL="82296" indent="0">
              <a:buNone/>
            </a:pPr>
            <a:r>
              <a:rPr lang="en-US" b="1" u="sng" dirty="0" smtClean="0"/>
              <a:t>Benefits for students</a:t>
            </a:r>
          </a:p>
          <a:p>
            <a:r>
              <a:rPr lang="en-US" b="1" dirty="0"/>
              <a:t>Educational </a:t>
            </a:r>
            <a:r>
              <a:rPr lang="en-US" b="1" dirty="0" smtClean="0"/>
              <a:t>benefits</a:t>
            </a:r>
          </a:p>
          <a:p>
            <a:r>
              <a:rPr lang="en-US" b="1" dirty="0"/>
              <a:t>Environmental stewardship and connection with nature</a:t>
            </a:r>
          </a:p>
          <a:p>
            <a:r>
              <a:rPr lang="en-US" b="1" dirty="0"/>
              <a:t>Lifestyle and </a:t>
            </a:r>
            <a:r>
              <a:rPr lang="en-US" b="1" dirty="0" smtClean="0"/>
              <a:t>Nutrition</a:t>
            </a:r>
            <a:endParaRPr lang="en-US" b="1" dirty="0"/>
          </a:p>
          <a:p>
            <a:pPr marL="82296" indent="0">
              <a:buNone/>
            </a:pPr>
            <a:endParaRPr lang="en-US" dirty="0" smtClean="0"/>
          </a:p>
          <a:p>
            <a:pPr marL="82296" indent="0">
              <a:buNone/>
            </a:pPr>
            <a:endParaRPr lang="en-US" dirty="0"/>
          </a:p>
        </p:txBody>
      </p:sp>
      <p:sp>
        <p:nvSpPr>
          <p:cNvPr id="5" name="Content Placeholder 4"/>
          <p:cNvSpPr>
            <a:spLocks noGrp="1"/>
          </p:cNvSpPr>
          <p:nvPr>
            <p:ph sz="half" idx="2"/>
          </p:nvPr>
        </p:nvSpPr>
        <p:spPr>
          <a:xfrm>
            <a:off x="4435685" y="901824"/>
            <a:ext cx="4498003" cy="5879976"/>
          </a:xfrm>
        </p:spPr>
        <p:txBody>
          <a:bodyPr>
            <a:normAutofit fontScale="92500" lnSpcReduction="10000"/>
          </a:bodyPr>
          <a:lstStyle/>
          <a:p>
            <a:pPr marL="82296" indent="0">
              <a:buNone/>
            </a:pPr>
            <a:r>
              <a:rPr lang="en-US" b="1" u="sng" dirty="0"/>
              <a:t>Benefits for teachers, schools and communities</a:t>
            </a:r>
          </a:p>
          <a:p>
            <a:r>
              <a:rPr lang="en-US" b="1" dirty="0"/>
              <a:t>Active learning and student engagement</a:t>
            </a:r>
          </a:p>
          <a:p>
            <a:r>
              <a:rPr lang="en-US" b="1" dirty="0"/>
              <a:t>Student attention and class management</a:t>
            </a:r>
          </a:p>
          <a:p>
            <a:r>
              <a:rPr lang="en-US" b="1" dirty="0"/>
              <a:t>Teachers as gardeners</a:t>
            </a:r>
          </a:p>
          <a:p>
            <a:r>
              <a:rPr lang="en-US" b="1" dirty="0"/>
              <a:t>Connection to history and the community</a:t>
            </a:r>
          </a:p>
          <a:p>
            <a:r>
              <a:rPr lang="en-US" b="1" dirty="0"/>
              <a:t>School </a:t>
            </a:r>
            <a:r>
              <a:rPr lang="en-US" b="1" dirty="0" smtClean="0"/>
              <a:t>pride</a:t>
            </a:r>
          </a:p>
          <a:p>
            <a:pPr marL="82296" indent="0">
              <a:buNone/>
            </a:pPr>
            <a:endParaRPr lang="en-US" sz="2200" b="1" dirty="0" smtClean="0"/>
          </a:p>
          <a:p>
            <a:pPr marL="82296" indent="0">
              <a:buNone/>
            </a:pPr>
            <a:r>
              <a:rPr lang="en-US" sz="2200" b="1" dirty="0" smtClean="0"/>
              <a:t>Source: Tampa </a:t>
            </a:r>
            <a:r>
              <a:rPr lang="en-US" sz="2200" b="1" dirty="0"/>
              <a:t>Bay School Gardening Network</a:t>
            </a:r>
            <a:r>
              <a:rPr lang="en-US" sz="2200" dirty="0"/>
              <a:t>. </a:t>
            </a:r>
            <a:endParaRPr lang="en-US" sz="2200" dirty="0" smtClean="0"/>
          </a:p>
          <a:p>
            <a:pPr marL="82296" indent="0">
              <a:buNone/>
            </a:pPr>
            <a:r>
              <a:rPr lang="en-US" sz="2200" b="1" dirty="0" smtClean="0">
                <a:hlinkClick r:id="rId2"/>
              </a:rPr>
              <a:t>http</a:t>
            </a:r>
            <a:r>
              <a:rPr lang="en-US" sz="2200" b="1" dirty="0">
                <a:hlinkClick r:id="rId2"/>
              </a:rPr>
              <a:t>://web3.cas.usf.edu/tbsg/</a:t>
            </a:r>
            <a:r>
              <a:rPr lang="en-US" sz="2200" b="1" dirty="0" smtClean="0">
                <a:hlinkClick r:id="rId2"/>
              </a:rPr>
              <a:t>benefitsofschoolgardening.aspx</a:t>
            </a:r>
            <a:r>
              <a:rPr lang="en-US" sz="2200" b="1" dirty="0" smtClean="0"/>
              <a:t> </a:t>
            </a:r>
            <a:endParaRPr lang="en-US" sz="2200" b="1" dirty="0"/>
          </a:p>
          <a:p>
            <a:pPr marL="82296" indent="0">
              <a:buNone/>
            </a:pPr>
            <a:endParaRPr lang="en-US" b="1" dirty="0"/>
          </a:p>
        </p:txBody>
      </p:sp>
      <p:sp>
        <p:nvSpPr>
          <p:cNvPr id="4" name="Slide Number Placeholder 3"/>
          <p:cNvSpPr>
            <a:spLocks noGrp="1"/>
          </p:cNvSpPr>
          <p:nvPr>
            <p:ph type="sldNum" sz="quarter" idx="12"/>
          </p:nvPr>
        </p:nvSpPr>
        <p:spPr/>
        <p:txBody>
          <a:bodyPr/>
          <a:lstStyle/>
          <a:p>
            <a:fld id="{3CE0DCE6-8541-534C-9A11-F9A0E321AA64}" type="slidenum">
              <a:rPr lang="en-US" smtClean="0"/>
              <a:t>37</a:t>
            </a:fld>
            <a:endParaRPr lang="en-US"/>
          </a:p>
        </p:txBody>
      </p:sp>
    </p:spTree>
    <p:extLst>
      <p:ext uri="{BB962C8B-B14F-4D97-AF65-F5344CB8AC3E}">
        <p14:creationId xmlns:p14="http://schemas.microsoft.com/office/powerpoint/2010/main" val="399104776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61455"/>
            <a:ext cx="7498080" cy="878403"/>
          </a:xfrm>
        </p:spPr>
        <p:txBody>
          <a:bodyPr>
            <a:normAutofit fontScale="90000"/>
          </a:bodyPr>
          <a:lstStyle/>
          <a:p>
            <a:r>
              <a:rPr lang="en-US" dirty="0"/>
              <a:t>Evergreen </a:t>
            </a:r>
            <a:r>
              <a:rPr lang="en-US" dirty="0" smtClean="0"/>
              <a:t>Foundation - </a:t>
            </a:r>
            <a:r>
              <a:rPr lang="en-US" dirty="0"/>
              <a:t>Greening School </a:t>
            </a:r>
            <a:r>
              <a:rPr lang="en-US" dirty="0" smtClean="0"/>
              <a:t>Grounds</a:t>
            </a:r>
            <a:endParaRPr lang="en-US" dirty="0"/>
          </a:p>
        </p:txBody>
      </p:sp>
      <p:sp>
        <p:nvSpPr>
          <p:cNvPr id="3" name="Content Placeholder 2"/>
          <p:cNvSpPr>
            <a:spLocks noGrp="1"/>
          </p:cNvSpPr>
          <p:nvPr>
            <p:ph idx="1"/>
          </p:nvPr>
        </p:nvSpPr>
        <p:spPr>
          <a:xfrm>
            <a:off x="1435608" y="1371140"/>
            <a:ext cx="7498080" cy="4877259"/>
          </a:xfrm>
        </p:spPr>
        <p:txBody>
          <a:bodyPr>
            <a:normAutofit/>
          </a:bodyPr>
          <a:lstStyle/>
          <a:p>
            <a:r>
              <a:rPr lang="en-US" dirty="0" smtClean="0"/>
              <a:t>Mission </a:t>
            </a:r>
            <a:r>
              <a:rPr lang="en-US" dirty="0"/>
              <a:t>- To inspire and enable action to green cities.</a:t>
            </a:r>
          </a:p>
          <a:p>
            <a:r>
              <a:rPr lang="en-US" dirty="0"/>
              <a:t>Brings more than 20 years of experience greening school grounds across Canada</a:t>
            </a:r>
          </a:p>
          <a:p>
            <a:pPr marL="82296" indent="0">
              <a:buNone/>
            </a:pPr>
            <a:r>
              <a:rPr lang="en-US" dirty="0">
                <a:hlinkClick r:id="rId2"/>
              </a:rPr>
              <a:t>http://www.evergreen.ca/en/programs/children/</a:t>
            </a:r>
            <a:r>
              <a:rPr lang="en-US" dirty="0"/>
              <a:t> </a:t>
            </a:r>
          </a:p>
          <a:p>
            <a:endParaRPr lang="en-US" dirty="0"/>
          </a:p>
        </p:txBody>
      </p:sp>
    </p:spTree>
    <p:extLst>
      <p:ext uri="{BB962C8B-B14F-4D97-AF65-F5344CB8AC3E}">
        <p14:creationId xmlns:p14="http://schemas.microsoft.com/office/powerpoint/2010/main" val="21369796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035" y="203280"/>
            <a:ext cx="7791207" cy="841594"/>
          </a:xfrm>
        </p:spPr>
        <p:txBody>
          <a:bodyPr>
            <a:noAutofit/>
          </a:bodyPr>
          <a:lstStyle/>
          <a:p>
            <a:r>
              <a:rPr lang="en-US" sz="4400" dirty="0" smtClean="0"/>
              <a:t>Nature in the </a:t>
            </a:r>
            <a:r>
              <a:rPr lang="en-US" sz="4400" dirty="0" err="1" smtClean="0"/>
              <a:t>neighbourhood</a:t>
            </a:r>
            <a:endParaRPr lang="en-US" sz="4400" dirty="0"/>
          </a:p>
        </p:txBody>
      </p:sp>
      <p:sp>
        <p:nvSpPr>
          <p:cNvPr id="3" name="Content Placeholder 2"/>
          <p:cNvSpPr>
            <a:spLocks noGrp="1"/>
          </p:cNvSpPr>
          <p:nvPr>
            <p:ph idx="1"/>
          </p:nvPr>
        </p:nvSpPr>
        <p:spPr>
          <a:xfrm>
            <a:off x="1500035" y="1409991"/>
            <a:ext cx="7498080" cy="5015244"/>
          </a:xfrm>
        </p:spPr>
        <p:txBody>
          <a:bodyPr/>
          <a:lstStyle/>
          <a:p>
            <a:r>
              <a:rPr lang="en-US" dirty="0" smtClean="0"/>
              <a:t>Street trees</a:t>
            </a:r>
          </a:p>
          <a:p>
            <a:r>
              <a:rPr lang="en-US" dirty="0" err="1" smtClean="0"/>
              <a:t>Neigbourhood</a:t>
            </a:r>
            <a:r>
              <a:rPr lang="en-US" dirty="0" smtClean="0"/>
              <a:t> gardens</a:t>
            </a:r>
          </a:p>
          <a:p>
            <a:r>
              <a:rPr lang="en-US" dirty="0" smtClean="0"/>
              <a:t>Street gardens</a:t>
            </a:r>
          </a:p>
          <a:p>
            <a:r>
              <a:rPr lang="en-US" dirty="0" smtClean="0"/>
              <a:t>Institutional greenery</a:t>
            </a:r>
          </a:p>
          <a:p>
            <a:r>
              <a:rPr lang="en-US" dirty="0" smtClean="0"/>
              <a:t>Guerrilla gardening</a:t>
            </a:r>
          </a:p>
          <a:p>
            <a:r>
              <a:rPr lang="en-US" dirty="0" smtClean="0"/>
              <a:t>Community gardens</a:t>
            </a:r>
          </a:p>
          <a:p>
            <a:r>
              <a:rPr lang="en-US" dirty="0" smtClean="0"/>
              <a:t>Parks</a:t>
            </a:r>
          </a:p>
          <a:p>
            <a:r>
              <a:rPr lang="en-US" dirty="0" smtClean="0"/>
              <a:t>Etc.</a:t>
            </a:r>
            <a:endParaRPr lang="en-US" dirty="0"/>
          </a:p>
        </p:txBody>
      </p:sp>
    </p:spTree>
    <p:extLst>
      <p:ext uri="{BB962C8B-B14F-4D97-AF65-F5344CB8AC3E}">
        <p14:creationId xmlns:p14="http://schemas.microsoft.com/office/powerpoint/2010/main" val="170276422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title"/>
          </p:nvPr>
        </p:nvSpPr>
        <p:spPr>
          <a:xfrm>
            <a:off x="1397984" y="116426"/>
            <a:ext cx="7557104" cy="979941"/>
          </a:xfrm>
        </p:spPr>
        <p:txBody>
          <a:bodyPr>
            <a:noAutofit/>
          </a:bodyPr>
          <a:lstStyle/>
          <a:p>
            <a:pPr eaLnBrk="1" hangingPunct="1">
              <a:defRPr/>
            </a:pPr>
            <a:r>
              <a:rPr lang="en-GB" sz="4800" b="1" dirty="0" smtClean="0">
                <a:cs typeface="+mj-cs"/>
              </a:rPr>
              <a:t>Urban trees and health</a:t>
            </a:r>
            <a:endParaRPr lang="en-GB" sz="3600" dirty="0" smtClean="0">
              <a:cs typeface="+mj-cs"/>
            </a:endParaRPr>
          </a:p>
        </p:txBody>
      </p:sp>
      <p:sp>
        <p:nvSpPr>
          <p:cNvPr id="119812" name="Rectangle 4"/>
          <p:cNvSpPr>
            <a:spLocks noGrp="1" noChangeArrowheads="1"/>
          </p:cNvSpPr>
          <p:nvPr>
            <p:ph type="body" idx="1"/>
          </p:nvPr>
        </p:nvSpPr>
        <p:spPr>
          <a:xfrm>
            <a:off x="1562452" y="1096367"/>
            <a:ext cx="7392636" cy="5609741"/>
          </a:xfrm>
        </p:spPr>
        <p:txBody>
          <a:bodyPr>
            <a:normAutofit lnSpcReduction="10000"/>
          </a:bodyPr>
          <a:lstStyle/>
          <a:p>
            <a:pPr eaLnBrk="1" hangingPunct="1">
              <a:lnSpc>
                <a:spcPct val="80000"/>
              </a:lnSpc>
              <a:buFont typeface="Wingdings" charset="0"/>
              <a:buNone/>
              <a:defRPr/>
            </a:pPr>
            <a:r>
              <a:rPr lang="en-GB" b="1" dirty="0" smtClean="0">
                <a:cs typeface="+mn-cs"/>
              </a:rPr>
              <a:t>The four main ways that urban trees affect air quality are:</a:t>
            </a:r>
          </a:p>
          <a:p>
            <a:pPr eaLnBrk="1" hangingPunct="1">
              <a:lnSpc>
                <a:spcPct val="80000"/>
              </a:lnSpc>
              <a:defRPr/>
            </a:pPr>
            <a:r>
              <a:rPr lang="en-GB" b="1" dirty="0" smtClean="0">
                <a:cs typeface="+mn-cs"/>
              </a:rPr>
              <a:t>Temperature reduction and other microclimatic effects</a:t>
            </a:r>
          </a:p>
          <a:p>
            <a:pPr eaLnBrk="1" hangingPunct="1">
              <a:lnSpc>
                <a:spcPct val="80000"/>
              </a:lnSpc>
              <a:defRPr/>
            </a:pPr>
            <a:r>
              <a:rPr lang="en-GB" b="1" dirty="0" smtClean="0">
                <a:cs typeface="+mn-cs"/>
              </a:rPr>
              <a:t>Removal of air pollutants</a:t>
            </a:r>
          </a:p>
          <a:p>
            <a:pPr eaLnBrk="1" hangingPunct="1">
              <a:lnSpc>
                <a:spcPct val="80000"/>
              </a:lnSpc>
              <a:defRPr/>
            </a:pPr>
            <a:r>
              <a:rPr lang="en-GB" b="1" dirty="0" smtClean="0">
                <a:cs typeface="+mn-cs"/>
              </a:rPr>
              <a:t>Emission of volatile organic compounds and tree maintenance emissions</a:t>
            </a:r>
          </a:p>
          <a:p>
            <a:pPr eaLnBrk="1" hangingPunct="1">
              <a:lnSpc>
                <a:spcPct val="80000"/>
              </a:lnSpc>
              <a:defRPr/>
            </a:pPr>
            <a:r>
              <a:rPr lang="en-GB" b="1" dirty="0" smtClean="0">
                <a:cs typeface="+mn-cs"/>
              </a:rPr>
              <a:t>Energy effects on buildings</a:t>
            </a:r>
          </a:p>
          <a:p>
            <a:pPr algn="r" eaLnBrk="1" hangingPunct="1">
              <a:lnSpc>
                <a:spcPct val="80000"/>
              </a:lnSpc>
              <a:buFont typeface="Wingdings" charset="0"/>
              <a:buNone/>
              <a:defRPr/>
            </a:pPr>
            <a:endParaRPr lang="en-GB" sz="2400" b="1" dirty="0" smtClean="0">
              <a:cs typeface="+mn-cs"/>
            </a:endParaRPr>
          </a:p>
          <a:p>
            <a:pPr algn="r" eaLnBrk="1" hangingPunct="1">
              <a:lnSpc>
                <a:spcPct val="80000"/>
              </a:lnSpc>
              <a:buFont typeface="Wingdings" charset="0"/>
              <a:buNone/>
              <a:defRPr/>
            </a:pPr>
            <a:r>
              <a:rPr lang="en-GB" sz="2400" b="1" dirty="0" smtClean="0">
                <a:cs typeface="+mn-cs"/>
              </a:rPr>
              <a:t>David J. Nowak</a:t>
            </a:r>
          </a:p>
          <a:p>
            <a:pPr algn="r" eaLnBrk="1" hangingPunct="1">
              <a:lnSpc>
                <a:spcPct val="80000"/>
              </a:lnSpc>
              <a:buFont typeface="Wingdings" charset="0"/>
              <a:buNone/>
              <a:defRPr/>
            </a:pPr>
            <a:r>
              <a:rPr lang="en-GB" sz="2400" b="1" dirty="0" smtClean="0">
                <a:cs typeface="+mn-cs"/>
              </a:rPr>
              <a:t>USDA Forest Service, Syracuse, NY</a:t>
            </a:r>
          </a:p>
          <a:p>
            <a:pPr algn="r" eaLnBrk="1" hangingPunct="1">
              <a:lnSpc>
                <a:spcPct val="80000"/>
              </a:lnSpc>
              <a:buFont typeface="Wingdings" charset="0"/>
              <a:buNone/>
              <a:defRPr/>
            </a:pPr>
            <a:r>
              <a:rPr lang="en-GB" sz="2400" b="1" dirty="0" smtClean="0">
                <a:cs typeface="+mn-cs"/>
                <a:hlinkClick r:id="rId3"/>
              </a:rPr>
              <a:t>http://www.fs.fed.us/ne/syracuse/TREE%20Air%20Qual.pdf</a:t>
            </a:r>
            <a:r>
              <a:rPr lang="en-GB" sz="2800" dirty="0" smtClean="0">
                <a:cs typeface="+mn-cs"/>
              </a:rPr>
              <a:t> </a:t>
            </a:r>
          </a:p>
          <a:p>
            <a:pPr eaLnBrk="1" hangingPunct="1">
              <a:lnSpc>
                <a:spcPct val="80000"/>
              </a:lnSpc>
              <a:defRPr/>
            </a:pPr>
            <a:endParaRPr lang="en-GB" sz="2800" b="1" dirty="0" smtClean="0">
              <a:cs typeface="+mn-cs"/>
            </a:endParaRPr>
          </a:p>
          <a:p>
            <a:pPr eaLnBrk="1" hangingPunct="1">
              <a:lnSpc>
                <a:spcPct val="80000"/>
              </a:lnSpc>
              <a:defRPr/>
            </a:pPr>
            <a:endParaRPr lang="en-GB" sz="2800" dirty="0" smtClean="0">
              <a:cs typeface="+mn-cs"/>
            </a:endParaRPr>
          </a:p>
        </p:txBody>
      </p:sp>
    </p:spTree>
    <p:extLst>
      <p:ext uri="{BB962C8B-B14F-4D97-AF65-F5344CB8AC3E}">
        <p14:creationId xmlns:p14="http://schemas.microsoft.com/office/powerpoint/2010/main" val="250959364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435608" y="178901"/>
            <a:ext cx="7498080" cy="1143000"/>
          </a:xfrm>
        </p:spPr>
        <p:txBody>
          <a:bodyPr>
            <a:noAutofit/>
          </a:bodyPr>
          <a:lstStyle/>
          <a:p>
            <a:pPr eaLnBrk="1" hangingPunct="1">
              <a:defRPr/>
            </a:pPr>
            <a:r>
              <a:rPr lang="en-US" sz="4800" b="1" dirty="0" smtClean="0">
                <a:cs typeface="+mj-cs"/>
              </a:rPr>
              <a:t>Health benefits of community gardening</a:t>
            </a:r>
            <a:endParaRPr lang="en-US" sz="3600" dirty="0" smtClean="0">
              <a:cs typeface="+mj-cs"/>
            </a:endParaRPr>
          </a:p>
        </p:txBody>
      </p:sp>
      <p:sp>
        <p:nvSpPr>
          <p:cNvPr id="71683" name="Rectangle 3"/>
          <p:cNvSpPr>
            <a:spLocks noGrp="1" noChangeArrowheads="1"/>
          </p:cNvSpPr>
          <p:nvPr>
            <p:ph type="body" idx="1"/>
          </p:nvPr>
        </p:nvSpPr>
        <p:spPr>
          <a:xfrm>
            <a:off x="1435608" y="1544049"/>
            <a:ext cx="7708392" cy="4588464"/>
          </a:xfrm>
        </p:spPr>
        <p:txBody>
          <a:bodyPr>
            <a:noAutofit/>
          </a:bodyPr>
          <a:lstStyle/>
          <a:p>
            <a:pPr eaLnBrk="1" hangingPunct="1">
              <a:lnSpc>
                <a:spcPct val="90000"/>
              </a:lnSpc>
              <a:defRPr/>
            </a:pPr>
            <a:r>
              <a:rPr lang="en-US" sz="2800" b="1" dirty="0" smtClean="0"/>
              <a:t>Increase community cohesion</a:t>
            </a:r>
          </a:p>
          <a:p>
            <a:pPr lvl="1" eaLnBrk="1" hangingPunct="1">
              <a:lnSpc>
                <a:spcPct val="90000"/>
              </a:lnSpc>
              <a:defRPr/>
            </a:pPr>
            <a:r>
              <a:rPr lang="en-US" sz="2400" b="1" dirty="0" smtClean="0"/>
              <a:t>across cultures</a:t>
            </a:r>
          </a:p>
          <a:p>
            <a:pPr lvl="1" eaLnBrk="1" hangingPunct="1">
              <a:lnSpc>
                <a:spcPct val="90000"/>
              </a:lnSpc>
              <a:defRPr/>
            </a:pPr>
            <a:r>
              <a:rPr lang="en-US" sz="2400" b="1" dirty="0" smtClean="0"/>
              <a:t>across generations </a:t>
            </a:r>
          </a:p>
          <a:p>
            <a:pPr lvl="1" eaLnBrk="1" hangingPunct="1">
              <a:lnSpc>
                <a:spcPct val="90000"/>
              </a:lnSpc>
              <a:defRPr/>
            </a:pPr>
            <a:r>
              <a:rPr lang="en-US" sz="2400" b="1" dirty="0" smtClean="0"/>
              <a:t>reduce graffiti and violence</a:t>
            </a:r>
          </a:p>
          <a:p>
            <a:pPr eaLnBrk="1" hangingPunct="1">
              <a:lnSpc>
                <a:spcPct val="90000"/>
              </a:lnSpc>
              <a:defRPr/>
            </a:pPr>
            <a:r>
              <a:rPr lang="en-US" sz="2800" b="1" dirty="0" smtClean="0"/>
              <a:t>Increase knowledge of nature, food</a:t>
            </a:r>
          </a:p>
          <a:p>
            <a:pPr eaLnBrk="1" hangingPunct="1">
              <a:lnSpc>
                <a:spcPct val="90000"/>
              </a:lnSpc>
              <a:defRPr/>
            </a:pPr>
            <a:r>
              <a:rPr lang="en-US" sz="2800" b="1" dirty="0" smtClean="0"/>
              <a:t>Increase access to healthy food</a:t>
            </a:r>
          </a:p>
          <a:p>
            <a:pPr eaLnBrk="1" hangingPunct="1">
              <a:lnSpc>
                <a:spcPct val="90000"/>
              </a:lnSpc>
              <a:defRPr/>
            </a:pPr>
            <a:r>
              <a:rPr lang="en-US" sz="2800" b="1" dirty="0" smtClean="0"/>
              <a:t>Create restorative spaces</a:t>
            </a:r>
          </a:p>
          <a:p>
            <a:pPr eaLnBrk="1" hangingPunct="1">
              <a:lnSpc>
                <a:spcPct val="90000"/>
              </a:lnSpc>
              <a:defRPr/>
            </a:pPr>
            <a:r>
              <a:rPr lang="en-US" sz="2800" b="1" dirty="0" smtClean="0"/>
              <a:t>Give residents a more positive attitude about themselves and their </a:t>
            </a:r>
            <a:r>
              <a:rPr lang="en-US" sz="2800" b="1" dirty="0" err="1" smtClean="0"/>
              <a:t>neighbourhood</a:t>
            </a:r>
            <a:r>
              <a:rPr lang="en-US" sz="2800" b="1" dirty="0" smtClean="0"/>
              <a:t>, resulting in personal and </a:t>
            </a:r>
            <a:r>
              <a:rPr lang="en-US" sz="2800" b="1" dirty="0" err="1" smtClean="0"/>
              <a:t>neighbourhood</a:t>
            </a:r>
            <a:r>
              <a:rPr lang="en-US" sz="2800" b="1" dirty="0" smtClean="0"/>
              <a:t> transformation</a:t>
            </a:r>
            <a:r>
              <a:rPr lang="en-US" sz="2800" dirty="0" smtClean="0"/>
              <a:t> 		</a:t>
            </a:r>
          </a:p>
          <a:p>
            <a:pPr marL="82296" indent="0" algn="r" eaLnBrk="1" hangingPunct="1">
              <a:lnSpc>
                <a:spcPct val="90000"/>
              </a:lnSpc>
              <a:buNone/>
              <a:defRPr/>
            </a:pPr>
            <a:r>
              <a:rPr lang="en-US" sz="1800" b="1" dirty="0" smtClean="0"/>
              <a:t>(Based on</a:t>
            </a:r>
            <a:r>
              <a:rPr lang="en-US" sz="2800" dirty="0" smtClean="0"/>
              <a:t> </a:t>
            </a:r>
            <a:r>
              <a:rPr lang="en-US" sz="1800" b="1" u="sng" dirty="0" smtClean="0"/>
              <a:t>Healthy Parks, Healthy People, 2002)</a:t>
            </a:r>
          </a:p>
        </p:txBody>
      </p:sp>
    </p:spTree>
    <p:extLst>
      <p:ext uri="{BB962C8B-B14F-4D97-AF65-F5344CB8AC3E}">
        <p14:creationId xmlns:p14="http://schemas.microsoft.com/office/powerpoint/2010/main" val="398654120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1140650" y="326045"/>
            <a:ext cx="7793038" cy="1143000"/>
          </a:xfrm>
        </p:spPr>
        <p:txBody>
          <a:bodyPr>
            <a:noAutofit/>
          </a:bodyPr>
          <a:lstStyle/>
          <a:p>
            <a:pPr eaLnBrk="1" hangingPunct="1">
              <a:defRPr/>
            </a:pPr>
            <a:r>
              <a:rPr lang="en-GB" sz="5400" b="1" dirty="0" smtClean="0">
                <a:latin typeface="+mn-lt"/>
                <a:cs typeface="+mj-cs"/>
              </a:rPr>
              <a:t>Health benefits </a:t>
            </a:r>
            <a:br>
              <a:rPr lang="en-GB" sz="5400" b="1" dirty="0" smtClean="0">
                <a:latin typeface="+mn-lt"/>
                <a:cs typeface="+mj-cs"/>
              </a:rPr>
            </a:br>
            <a:r>
              <a:rPr lang="en-GB" sz="5400" b="1" dirty="0" smtClean="0">
                <a:latin typeface="+mn-lt"/>
                <a:cs typeface="+mj-cs"/>
              </a:rPr>
              <a:t>of urban parks</a:t>
            </a:r>
            <a:r>
              <a:rPr lang="en-GB" sz="4000" dirty="0" smtClean="0">
                <a:latin typeface="+mn-lt"/>
                <a:cs typeface="+mj-cs"/>
              </a:rPr>
              <a:t> </a:t>
            </a:r>
          </a:p>
        </p:txBody>
      </p:sp>
      <p:sp>
        <p:nvSpPr>
          <p:cNvPr id="121859" name="Rectangle 3"/>
          <p:cNvSpPr>
            <a:spLocks noGrp="1" noChangeArrowheads="1"/>
          </p:cNvSpPr>
          <p:nvPr>
            <p:ph type="body" idx="1"/>
          </p:nvPr>
        </p:nvSpPr>
        <p:spPr>
          <a:xfrm>
            <a:off x="1435608" y="1928339"/>
            <a:ext cx="7498080" cy="4146600"/>
          </a:xfrm>
        </p:spPr>
        <p:txBody>
          <a:bodyPr/>
          <a:lstStyle/>
          <a:p>
            <a:pPr eaLnBrk="1" hangingPunct="1">
              <a:lnSpc>
                <a:spcPct val="90000"/>
              </a:lnSpc>
              <a:defRPr/>
            </a:pPr>
            <a:r>
              <a:rPr lang="en-US" b="1" dirty="0" smtClean="0">
                <a:cs typeface="+mn-cs"/>
              </a:rPr>
              <a:t>Physical (exercise) </a:t>
            </a:r>
          </a:p>
          <a:p>
            <a:pPr eaLnBrk="1" hangingPunct="1">
              <a:lnSpc>
                <a:spcPct val="90000"/>
              </a:lnSpc>
              <a:defRPr/>
            </a:pPr>
            <a:r>
              <a:rPr lang="en-US" b="1" dirty="0" smtClean="0">
                <a:cs typeface="+mn-cs"/>
              </a:rPr>
              <a:t>Social (being with others)</a:t>
            </a:r>
          </a:p>
          <a:p>
            <a:pPr eaLnBrk="1" hangingPunct="1">
              <a:lnSpc>
                <a:spcPct val="90000"/>
              </a:lnSpc>
              <a:defRPr/>
            </a:pPr>
            <a:r>
              <a:rPr lang="en-US" b="1" dirty="0" smtClean="0">
                <a:cs typeface="+mn-cs"/>
              </a:rPr>
              <a:t>Mental/emotional (relaxation, </a:t>
            </a:r>
            <a:r>
              <a:rPr lang="en-US" b="1" dirty="0" err="1" smtClean="0">
                <a:cs typeface="+mn-cs"/>
              </a:rPr>
              <a:t>etc</a:t>
            </a:r>
            <a:r>
              <a:rPr lang="en-US" b="1" dirty="0" smtClean="0">
                <a:cs typeface="+mn-cs"/>
              </a:rPr>
              <a:t>)</a:t>
            </a:r>
          </a:p>
          <a:p>
            <a:pPr eaLnBrk="1" hangingPunct="1">
              <a:lnSpc>
                <a:spcPct val="90000"/>
              </a:lnSpc>
              <a:defRPr/>
            </a:pPr>
            <a:r>
              <a:rPr lang="en-US" b="1" dirty="0" smtClean="0">
                <a:cs typeface="+mn-cs"/>
              </a:rPr>
              <a:t>Spiritual (connecting with nature)</a:t>
            </a:r>
          </a:p>
          <a:p>
            <a:pPr eaLnBrk="1" hangingPunct="1">
              <a:lnSpc>
                <a:spcPct val="90000"/>
              </a:lnSpc>
              <a:defRPr/>
            </a:pPr>
            <a:r>
              <a:rPr lang="en-US" b="1" dirty="0" smtClean="0">
                <a:cs typeface="+mn-cs"/>
              </a:rPr>
              <a:t>Ecological (air quality, temperature regulation </a:t>
            </a:r>
            <a:r>
              <a:rPr lang="en-US" b="1" dirty="0" err="1" smtClean="0">
                <a:cs typeface="+mn-cs"/>
              </a:rPr>
              <a:t>etc</a:t>
            </a:r>
            <a:r>
              <a:rPr lang="en-US" b="1" dirty="0" smtClean="0">
                <a:cs typeface="+mn-cs"/>
              </a:rPr>
              <a:t>)</a:t>
            </a:r>
            <a:endParaRPr lang="en-US" sz="3600" b="1" u="sng" dirty="0" smtClean="0">
              <a:cs typeface="+mn-cs"/>
            </a:endParaRPr>
          </a:p>
          <a:p>
            <a:pPr eaLnBrk="1" hangingPunct="1">
              <a:lnSpc>
                <a:spcPct val="90000"/>
              </a:lnSpc>
              <a:defRPr/>
            </a:pPr>
            <a:endParaRPr lang="en-GB" sz="2800" dirty="0" smtClean="0">
              <a:cs typeface="+mn-cs"/>
            </a:endParaRPr>
          </a:p>
        </p:txBody>
      </p:sp>
    </p:spTree>
    <p:extLst>
      <p:ext uri="{BB962C8B-B14F-4D97-AF65-F5344CB8AC3E}">
        <p14:creationId xmlns:p14="http://schemas.microsoft.com/office/powerpoint/2010/main" val="1268127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rmAutofit/>
          </a:bodyPr>
          <a:lstStyle/>
          <a:p>
            <a:r>
              <a:rPr lang="en-US" sz="5400" b="1" dirty="0" smtClean="0"/>
              <a:t>Parks for all</a:t>
            </a:r>
            <a:endParaRPr lang="en-US" sz="5400" b="1" dirty="0"/>
          </a:p>
        </p:txBody>
      </p:sp>
      <p:sp>
        <p:nvSpPr>
          <p:cNvPr id="3" name="Content Placeholder 2"/>
          <p:cNvSpPr>
            <a:spLocks noGrp="1"/>
          </p:cNvSpPr>
          <p:nvPr>
            <p:ph idx="1"/>
          </p:nvPr>
        </p:nvSpPr>
        <p:spPr>
          <a:xfrm>
            <a:off x="1435608" y="1321901"/>
            <a:ext cx="7498080" cy="4926498"/>
          </a:xfrm>
        </p:spPr>
        <p:txBody>
          <a:bodyPr/>
          <a:lstStyle/>
          <a:p>
            <a:r>
              <a:rPr lang="en-US" b="1" dirty="0" smtClean="0"/>
              <a:t>Given the inequalities in health we face, how do we ensure the most disadvantaged get the benefits that ‘Vitamin G’ offers?</a:t>
            </a:r>
          </a:p>
          <a:p>
            <a:r>
              <a:rPr lang="en-US" b="1" dirty="0" smtClean="0"/>
              <a:t>How do parks meet the needs of ethno-racially diverse communities?</a:t>
            </a:r>
          </a:p>
          <a:p>
            <a:r>
              <a:rPr lang="en-US" b="1" dirty="0" smtClean="0"/>
              <a:t>Age–friendly parks?</a:t>
            </a:r>
          </a:p>
          <a:p>
            <a:r>
              <a:rPr lang="en-US" b="1" dirty="0" smtClean="0"/>
              <a:t>How do we bring nature indoors</a:t>
            </a:r>
            <a:r>
              <a:rPr lang="en-US" b="1" dirty="0"/>
              <a:t>?</a:t>
            </a:r>
          </a:p>
          <a:p>
            <a:endParaRPr lang="en-US" b="1" dirty="0"/>
          </a:p>
        </p:txBody>
      </p:sp>
    </p:spTree>
    <p:extLst>
      <p:ext uri="{BB962C8B-B14F-4D97-AF65-F5344CB8AC3E}">
        <p14:creationId xmlns:p14="http://schemas.microsoft.com/office/powerpoint/2010/main" val="253570661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457008" y="178901"/>
            <a:ext cx="7498080" cy="926602"/>
          </a:xfrm>
        </p:spPr>
        <p:txBody>
          <a:bodyPr>
            <a:normAutofit/>
          </a:bodyPr>
          <a:lstStyle/>
          <a:p>
            <a:pPr eaLnBrk="1" hangingPunct="1">
              <a:defRPr/>
            </a:pPr>
            <a:r>
              <a:rPr lang="en-GB" sz="4800" b="1" dirty="0" smtClean="0">
                <a:latin typeface="+mn-lt"/>
                <a:cs typeface="+mj-cs"/>
              </a:rPr>
              <a:t>Nature at work</a:t>
            </a:r>
            <a:endParaRPr lang="en-GB" sz="4000" dirty="0" smtClean="0">
              <a:latin typeface="+mn-lt"/>
              <a:cs typeface="+mj-cs"/>
            </a:endParaRPr>
          </a:p>
        </p:txBody>
      </p:sp>
      <p:sp>
        <p:nvSpPr>
          <p:cNvPr id="134147" name="Rectangle 3"/>
          <p:cNvSpPr>
            <a:spLocks noGrp="1" noChangeArrowheads="1"/>
          </p:cNvSpPr>
          <p:nvPr>
            <p:ph type="body" idx="1"/>
          </p:nvPr>
        </p:nvSpPr>
        <p:spPr>
          <a:xfrm>
            <a:off x="1457008" y="1111764"/>
            <a:ext cx="7498080" cy="5536099"/>
          </a:xfrm>
        </p:spPr>
        <p:txBody>
          <a:bodyPr>
            <a:normAutofit/>
          </a:bodyPr>
          <a:lstStyle/>
          <a:p>
            <a:pPr eaLnBrk="1" hangingPunct="1">
              <a:defRPr/>
            </a:pPr>
            <a:r>
              <a:rPr lang="en-GB" sz="3600" b="1" dirty="0" smtClean="0"/>
              <a:t>Plants, gardens</a:t>
            </a:r>
          </a:p>
          <a:p>
            <a:pPr eaLnBrk="1" hangingPunct="1">
              <a:defRPr/>
            </a:pPr>
            <a:r>
              <a:rPr lang="en-GB" sz="3600" b="1" dirty="0" smtClean="0"/>
              <a:t>Daylight</a:t>
            </a:r>
          </a:p>
          <a:p>
            <a:pPr eaLnBrk="1" hangingPunct="1">
              <a:defRPr/>
            </a:pPr>
            <a:r>
              <a:rPr lang="en-GB" sz="3600" b="1" dirty="0" smtClean="0"/>
              <a:t>Green walls, green roofs</a:t>
            </a:r>
          </a:p>
          <a:p>
            <a:pPr lvl="1" eaLnBrk="1" hangingPunct="1">
              <a:defRPr/>
            </a:pPr>
            <a:r>
              <a:rPr lang="en-GB" sz="3200" b="1" dirty="0" smtClean="0"/>
              <a:t>Linked to increases in productivity</a:t>
            </a:r>
          </a:p>
          <a:p>
            <a:pPr eaLnBrk="1" hangingPunct="1">
              <a:defRPr/>
            </a:pPr>
            <a:r>
              <a:rPr lang="en-GB" sz="3600" b="1" dirty="0" smtClean="0"/>
              <a:t>Bio-walls (U of Guelph-Humber)</a:t>
            </a:r>
          </a:p>
          <a:p>
            <a:pPr eaLnBrk="1" hangingPunct="1">
              <a:defRPr/>
            </a:pPr>
            <a:r>
              <a:rPr lang="en-GB" sz="3600" b="1" dirty="0" smtClean="0"/>
              <a:t>“Living machine” sewage treatment</a:t>
            </a:r>
          </a:p>
          <a:p>
            <a:pPr lvl="1">
              <a:defRPr/>
            </a:pPr>
            <a:r>
              <a:rPr lang="en-GB" sz="3200" dirty="0" smtClean="0"/>
              <a:t>Body Shop, Toronto</a:t>
            </a:r>
            <a:endParaRPr lang="en-GB" sz="3200" b="1" dirty="0" smtClean="0"/>
          </a:p>
        </p:txBody>
      </p:sp>
    </p:spTree>
    <p:extLst>
      <p:ext uri="{BB962C8B-B14F-4D97-AF65-F5344CB8AC3E}">
        <p14:creationId xmlns:p14="http://schemas.microsoft.com/office/powerpoint/2010/main" val="357767411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1435608" y="4058"/>
            <a:ext cx="7498080" cy="824148"/>
          </a:xfrm>
        </p:spPr>
        <p:txBody>
          <a:bodyPr>
            <a:normAutofit fontScale="90000"/>
          </a:bodyPr>
          <a:lstStyle/>
          <a:p>
            <a:r>
              <a:rPr lang="en-GB" sz="5400" b="1" dirty="0"/>
              <a:t>Nature in hospitals</a:t>
            </a:r>
            <a:endParaRPr lang="en-GB" dirty="0"/>
          </a:p>
        </p:txBody>
      </p:sp>
      <p:sp>
        <p:nvSpPr>
          <p:cNvPr id="133123" name="Rectangle 3"/>
          <p:cNvSpPr>
            <a:spLocks noGrp="1" noChangeArrowheads="1"/>
          </p:cNvSpPr>
          <p:nvPr>
            <p:ph type="body" idx="1"/>
          </p:nvPr>
        </p:nvSpPr>
        <p:spPr>
          <a:xfrm>
            <a:off x="1435608" y="837407"/>
            <a:ext cx="7498080" cy="5926269"/>
          </a:xfrm>
        </p:spPr>
        <p:txBody>
          <a:bodyPr>
            <a:normAutofit lnSpcReduction="10000"/>
          </a:bodyPr>
          <a:lstStyle/>
          <a:p>
            <a:pPr>
              <a:lnSpc>
                <a:spcPct val="90000"/>
              </a:lnSpc>
            </a:pPr>
            <a:r>
              <a:rPr lang="en-GB" sz="3600" b="1" dirty="0"/>
              <a:t>Views</a:t>
            </a:r>
          </a:p>
          <a:p>
            <a:pPr lvl="1">
              <a:lnSpc>
                <a:spcPct val="90000"/>
              </a:lnSpc>
            </a:pPr>
            <a:r>
              <a:rPr lang="en-GB" sz="3200" b="1" dirty="0"/>
              <a:t>Pictures</a:t>
            </a:r>
          </a:p>
          <a:p>
            <a:pPr lvl="1">
              <a:lnSpc>
                <a:spcPct val="90000"/>
              </a:lnSpc>
            </a:pPr>
            <a:r>
              <a:rPr lang="en-GB" sz="3200" b="1" dirty="0"/>
              <a:t>Windows (Ulrich, 1984)</a:t>
            </a:r>
          </a:p>
          <a:p>
            <a:pPr>
              <a:lnSpc>
                <a:spcPct val="90000"/>
              </a:lnSpc>
            </a:pPr>
            <a:r>
              <a:rPr lang="en-GB" sz="3600" b="1" dirty="0"/>
              <a:t>Plants, fountains</a:t>
            </a:r>
          </a:p>
          <a:p>
            <a:pPr lvl="1">
              <a:lnSpc>
                <a:spcPct val="90000"/>
              </a:lnSpc>
            </a:pPr>
            <a:r>
              <a:rPr lang="en-GB" sz="3200" b="1" dirty="0"/>
              <a:t>Even in an ICU</a:t>
            </a:r>
          </a:p>
          <a:p>
            <a:pPr>
              <a:lnSpc>
                <a:spcPct val="90000"/>
              </a:lnSpc>
            </a:pPr>
            <a:r>
              <a:rPr lang="en-GB" sz="3600" dirty="0" smtClean="0"/>
              <a:t>Healing g</a:t>
            </a:r>
            <a:r>
              <a:rPr lang="en-GB" sz="3600" b="1" dirty="0" smtClean="0"/>
              <a:t>ardens </a:t>
            </a:r>
            <a:r>
              <a:rPr lang="en-GB" b="1" dirty="0"/>
              <a:t>(</a:t>
            </a:r>
            <a:r>
              <a:rPr lang="en-GB" b="1" dirty="0" err="1"/>
              <a:t>esp</a:t>
            </a:r>
            <a:r>
              <a:rPr lang="en-GB" b="1" dirty="0"/>
              <a:t> trees, greenery, flowers, water)</a:t>
            </a:r>
          </a:p>
          <a:p>
            <a:pPr lvl="1">
              <a:lnSpc>
                <a:spcPct val="90000"/>
              </a:lnSpc>
            </a:pPr>
            <a:r>
              <a:rPr lang="en-GB" sz="3200" b="1" dirty="0"/>
              <a:t>Reduce stress, improve mood, increase satisfaction (patients, families and staff)</a:t>
            </a:r>
          </a:p>
          <a:p>
            <a:pPr>
              <a:lnSpc>
                <a:spcPct val="90000"/>
              </a:lnSpc>
            </a:pPr>
            <a:r>
              <a:rPr lang="en-GB" sz="3600" b="1" dirty="0" smtClean="0"/>
              <a:t>Pets</a:t>
            </a:r>
          </a:p>
          <a:p>
            <a:pPr marL="82296" indent="0" algn="r">
              <a:lnSpc>
                <a:spcPct val="90000"/>
              </a:lnSpc>
              <a:buNone/>
            </a:pPr>
            <a:r>
              <a:rPr lang="en-GB" sz="3600" dirty="0" smtClean="0"/>
              <a:t>See </a:t>
            </a:r>
            <a:r>
              <a:rPr lang="en-GB" sz="3600" dirty="0" smtClean="0">
                <a:hlinkClick r:id="rId3"/>
              </a:rPr>
              <a:t>www.Planetree.org</a:t>
            </a:r>
            <a:r>
              <a:rPr lang="en-GB" sz="3600" dirty="0" smtClean="0"/>
              <a:t> </a:t>
            </a:r>
            <a:endParaRPr lang="en-GB" sz="3600" dirty="0"/>
          </a:p>
          <a:p>
            <a:pPr>
              <a:lnSpc>
                <a:spcPct val="90000"/>
              </a:lnSpc>
            </a:pPr>
            <a:endParaRPr lang="en-GB" sz="2800" dirty="0"/>
          </a:p>
        </p:txBody>
      </p:sp>
    </p:spTree>
    <p:extLst>
      <p:ext uri="{BB962C8B-B14F-4D97-AF65-F5344CB8AC3E}">
        <p14:creationId xmlns:p14="http://schemas.microsoft.com/office/powerpoint/2010/main" val="293353491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rmAutofit/>
          </a:bodyPr>
          <a:lstStyle/>
          <a:p>
            <a:r>
              <a:rPr lang="en-US" sz="4800" dirty="0" smtClean="0"/>
              <a:t>Beauty and health</a:t>
            </a:r>
            <a:endParaRPr lang="en-US" sz="4800" dirty="0"/>
          </a:p>
        </p:txBody>
      </p:sp>
      <p:sp>
        <p:nvSpPr>
          <p:cNvPr id="3" name="Content Placeholder 2"/>
          <p:cNvSpPr>
            <a:spLocks noGrp="1"/>
          </p:cNvSpPr>
          <p:nvPr>
            <p:ph idx="1"/>
          </p:nvPr>
        </p:nvSpPr>
        <p:spPr>
          <a:xfrm>
            <a:off x="1435608" y="1318504"/>
            <a:ext cx="7498080" cy="4007310"/>
          </a:xfrm>
        </p:spPr>
        <p:txBody>
          <a:bodyPr>
            <a:noAutofit/>
          </a:bodyPr>
          <a:lstStyle/>
          <a:p>
            <a:pPr marL="82296" indent="0">
              <a:buNone/>
            </a:pPr>
            <a:r>
              <a:rPr lang="en-US" sz="4000" dirty="0"/>
              <a:t>What links </a:t>
            </a:r>
            <a:endParaRPr lang="en-US" sz="4000" dirty="0" smtClean="0"/>
          </a:p>
          <a:p>
            <a:r>
              <a:rPr lang="en-US" sz="4000" dirty="0" smtClean="0"/>
              <a:t>Art</a:t>
            </a:r>
          </a:p>
          <a:p>
            <a:r>
              <a:rPr lang="en-US" sz="4000" dirty="0" smtClean="0"/>
              <a:t>Nature</a:t>
            </a:r>
          </a:p>
          <a:p>
            <a:r>
              <a:rPr lang="en-US" sz="4000" dirty="0" smtClean="0"/>
              <a:t>Cities and the built environment</a:t>
            </a:r>
          </a:p>
          <a:p>
            <a:pPr marL="82296" indent="0">
              <a:buNone/>
            </a:pPr>
            <a:endParaRPr lang="en-US" sz="4000" dirty="0"/>
          </a:p>
          <a:p>
            <a:pPr marL="82296" indent="0">
              <a:buNone/>
            </a:pPr>
            <a:r>
              <a:rPr lang="en-US" sz="4000" dirty="0" smtClean="0"/>
              <a:t>BEAUTY!</a:t>
            </a:r>
            <a:endParaRPr lang="en-US" sz="4000" dirty="0"/>
          </a:p>
        </p:txBody>
      </p:sp>
      <p:sp>
        <p:nvSpPr>
          <p:cNvPr id="4" name="Slide Number Placeholder 3"/>
          <p:cNvSpPr>
            <a:spLocks noGrp="1"/>
          </p:cNvSpPr>
          <p:nvPr>
            <p:ph type="sldNum" sz="quarter" idx="12"/>
          </p:nvPr>
        </p:nvSpPr>
        <p:spPr/>
        <p:txBody>
          <a:bodyPr/>
          <a:lstStyle/>
          <a:p>
            <a:fld id="{3CE0DCE6-8541-534C-9A11-F9A0E321AA64}" type="slidenum">
              <a:rPr lang="en-US" smtClean="0"/>
              <a:t>46</a:t>
            </a:fld>
            <a:endParaRPr lang="en-US"/>
          </a:p>
        </p:txBody>
      </p:sp>
    </p:spTree>
    <p:extLst>
      <p:ext uri="{BB962C8B-B14F-4D97-AF65-F5344CB8AC3E}">
        <p14:creationId xmlns:p14="http://schemas.microsoft.com/office/powerpoint/2010/main" val="21409097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3886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7516"/>
            <a:ext cx="7498080" cy="981663"/>
          </a:xfrm>
        </p:spPr>
        <p:txBody>
          <a:bodyPr>
            <a:normAutofit/>
          </a:bodyPr>
          <a:lstStyle/>
          <a:p>
            <a:r>
              <a:rPr lang="en-US" sz="4800" dirty="0" smtClean="0"/>
              <a:t>My early thoughts</a:t>
            </a:r>
            <a:endParaRPr lang="en-US" sz="4800" dirty="0"/>
          </a:p>
        </p:txBody>
      </p:sp>
      <p:sp>
        <p:nvSpPr>
          <p:cNvPr id="3" name="Content Placeholder 2"/>
          <p:cNvSpPr>
            <a:spLocks noGrp="1"/>
          </p:cNvSpPr>
          <p:nvPr>
            <p:ph idx="1"/>
          </p:nvPr>
        </p:nvSpPr>
        <p:spPr>
          <a:xfrm>
            <a:off x="1435608" y="1160564"/>
            <a:ext cx="7498080" cy="5087835"/>
          </a:xfrm>
        </p:spPr>
        <p:txBody>
          <a:bodyPr>
            <a:normAutofit/>
          </a:bodyPr>
          <a:lstStyle/>
          <a:p>
            <a:r>
              <a:rPr lang="en-US" dirty="0"/>
              <a:t>Every culture has decorative art, music, dance, jewelry</a:t>
            </a:r>
          </a:p>
          <a:p>
            <a:r>
              <a:rPr lang="en-US" dirty="0"/>
              <a:t>Every culture has ideas of beauty and seeks to create beauty</a:t>
            </a:r>
          </a:p>
          <a:p>
            <a:r>
              <a:rPr lang="en-US" dirty="0"/>
              <a:t>So it seems beauty is fundamental to human societies and culture</a:t>
            </a:r>
          </a:p>
          <a:p>
            <a:pPr lvl="0"/>
            <a:r>
              <a:rPr lang="en-US" dirty="0"/>
              <a:t>That suggests to me that beauty is likely to be good for health and social wellbeing</a:t>
            </a:r>
          </a:p>
          <a:p>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48</a:t>
            </a:fld>
            <a:endParaRPr lang="en-US"/>
          </a:p>
        </p:txBody>
      </p:sp>
    </p:spTree>
    <p:extLst>
      <p:ext uri="{BB962C8B-B14F-4D97-AF65-F5344CB8AC3E}">
        <p14:creationId xmlns:p14="http://schemas.microsoft.com/office/powerpoint/2010/main" val="93977122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1143000"/>
          </a:xfrm>
        </p:spPr>
        <p:txBody>
          <a:bodyPr>
            <a:noAutofit/>
          </a:bodyPr>
          <a:lstStyle/>
          <a:p>
            <a:pPr algn="ctr"/>
            <a:r>
              <a:rPr lang="en-US" sz="4400" dirty="0" err="1" smtClean="0"/>
              <a:t>Ahhh</a:t>
            </a:r>
            <a:r>
              <a:rPr lang="en-US" sz="4400" dirty="0" smtClean="0"/>
              <a:t>, but what is beauty?</a:t>
            </a:r>
            <a:endParaRPr lang="en-US" sz="4400" dirty="0"/>
          </a:p>
        </p:txBody>
      </p:sp>
      <p:sp>
        <p:nvSpPr>
          <p:cNvPr id="3" name="Content Placeholder 2"/>
          <p:cNvSpPr>
            <a:spLocks noGrp="1"/>
          </p:cNvSpPr>
          <p:nvPr>
            <p:ph idx="1"/>
          </p:nvPr>
        </p:nvSpPr>
        <p:spPr>
          <a:xfrm>
            <a:off x="1435608" y="1478076"/>
            <a:ext cx="7498080" cy="4770323"/>
          </a:xfrm>
        </p:spPr>
        <p:txBody>
          <a:bodyPr/>
          <a:lstStyle/>
          <a:p>
            <a:r>
              <a:rPr lang="en-US" sz="3600" dirty="0" smtClean="0"/>
              <a:t>“Beauty is in the eye of the beholder”</a:t>
            </a:r>
          </a:p>
          <a:p>
            <a:r>
              <a:rPr lang="en-US" sz="3600" dirty="0" smtClean="0"/>
              <a:t>Challenging</a:t>
            </a:r>
            <a:r>
              <a:rPr lang="en-US" sz="3600" dirty="0"/>
              <a:t>, perhaps even dangerous </a:t>
            </a:r>
            <a:r>
              <a:rPr lang="en-US" sz="3600" dirty="0" smtClean="0"/>
              <a:t>ground</a:t>
            </a:r>
          </a:p>
          <a:p>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49</a:t>
            </a:fld>
            <a:endParaRPr lang="en-US"/>
          </a:p>
        </p:txBody>
      </p:sp>
    </p:spTree>
    <p:extLst>
      <p:ext uri="{BB962C8B-B14F-4D97-AF65-F5344CB8AC3E}">
        <p14:creationId xmlns:p14="http://schemas.microsoft.com/office/powerpoint/2010/main" val="212176209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861227"/>
          </a:xfrm>
        </p:spPr>
        <p:txBody>
          <a:bodyPr/>
          <a:lstStyle/>
          <a:p>
            <a:endParaRPr lang="en-US" dirty="0"/>
          </a:p>
        </p:txBody>
      </p:sp>
      <p:sp>
        <p:nvSpPr>
          <p:cNvPr id="3" name="Content Placeholder 2"/>
          <p:cNvSpPr>
            <a:spLocks noGrp="1"/>
          </p:cNvSpPr>
          <p:nvPr>
            <p:ph idx="1"/>
          </p:nvPr>
        </p:nvSpPr>
        <p:spPr>
          <a:xfrm>
            <a:off x="1435608" y="1237204"/>
            <a:ext cx="7498080" cy="5544595"/>
          </a:xfrm>
        </p:spPr>
        <p:txBody>
          <a:bodyPr>
            <a:normAutofit/>
          </a:bodyPr>
          <a:lstStyle/>
          <a:p>
            <a:pPr lvl="0"/>
            <a:r>
              <a:rPr lang="en-CA" dirty="0"/>
              <a:t>The quality present in a thing or person that </a:t>
            </a:r>
            <a:r>
              <a:rPr lang="en-CA" dirty="0">
                <a:solidFill>
                  <a:srgbClr val="FF0000"/>
                </a:solidFill>
              </a:rPr>
              <a:t>gives intense pleasure or deep satisfaction to the mind</a:t>
            </a:r>
            <a:r>
              <a:rPr lang="en-CA" dirty="0"/>
              <a:t>, whether arising from sensory manifestations (as shape, color, sound, etc.), a meaningful design or pattern, or something else (as a personality in which high spiritual qualities are manifest). </a:t>
            </a:r>
            <a:endParaRPr lang="en-CA" dirty="0" smtClean="0"/>
          </a:p>
          <a:p>
            <a:pPr marL="82296" lvl="0" indent="0" algn="r">
              <a:buNone/>
            </a:pPr>
            <a:r>
              <a:rPr lang="en-CA" sz="2800" dirty="0" err="1" smtClean="0"/>
              <a:t>Dictionary.com</a:t>
            </a:r>
            <a:endParaRPr lang="en-US" sz="2800" dirty="0"/>
          </a:p>
          <a:p>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50</a:t>
            </a:fld>
            <a:endParaRPr lang="en-US"/>
          </a:p>
        </p:txBody>
      </p:sp>
    </p:spTree>
    <p:extLst>
      <p:ext uri="{BB962C8B-B14F-4D97-AF65-F5344CB8AC3E}">
        <p14:creationId xmlns:p14="http://schemas.microsoft.com/office/powerpoint/2010/main" val="97089615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8129" y="240873"/>
            <a:ext cx="7915559" cy="6540928"/>
          </a:xfrm>
        </p:spPr>
        <p:txBody>
          <a:bodyPr>
            <a:normAutofit fontScale="85000" lnSpcReduction="10000"/>
          </a:bodyPr>
          <a:lstStyle/>
          <a:p>
            <a:r>
              <a:rPr lang="en-US" sz="4200" dirty="0"/>
              <a:t>“That which stirs the soul” </a:t>
            </a:r>
          </a:p>
          <a:p>
            <a:pPr marL="82296" indent="0" algn="r">
              <a:buNone/>
            </a:pPr>
            <a:r>
              <a:rPr lang="en-US" sz="2400" dirty="0" smtClean="0"/>
              <a:t>Ann </a:t>
            </a:r>
            <a:r>
              <a:rPr lang="en-US" sz="2400" dirty="0"/>
              <a:t>Petrie</a:t>
            </a:r>
            <a:r>
              <a:rPr lang="en-US" sz="2400" dirty="0" smtClean="0"/>
              <a:t>,  Artist &amp; </a:t>
            </a:r>
          </a:p>
          <a:p>
            <a:pPr marL="82296" indent="0" algn="r">
              <a:buNone/>
            </a:pPr>
            <a:r>
              <a:rPr lang="en-US" sz="2400" dirty="0" smtClean="0"/>
              <a:t>former </a:t>
            </a:r>
            <a:r>
              <a:rPr lang="en-US" sz="2400" dirty="0"/>
              <a:t>CBC </a:t>
            </a:r>
            <a:r>
              <a:rPr lang="en-US" sz="2400" dirty="0" smtClean="0"/>
              <a:t>broadcaster</a:t>
            </a:r>
          </a:p>
          <a:p>
            <a:pPr lvl="0"/>
            <a:r>
              <a:rPr lang="en-US" sz="4200" dirty="0" smtClean="0"/>
              <a:t>That </a:t>
            </a:r>
            <a:r>
              <a:rPr lang="en-US" sz="4200" dirty="0"/>
              <a:t> </a:t>
            </a:r>
            <a:r>
              <a:rPr lang="en-US" sz="4200" dirty="0" smtClean="0"/>
              <a:t>which “</a:t>
            </a:r>
            <a:r>
              <a:rPr lang="en-US" sz="4200" dirty="0"/>
              <a:t>b</a:t>
            </a:r>
            <a:r>
              <a:rPr lang="en-US" sz="4200" dirty="0" smtClean="0"/>
              <a:t>rings </a:t>
            </a:r>
            <a:r>
              <a:rPr lang="en-US" sz="4200" dirty="0"/>
              <a:t>you joy</a:t>
            </a:r>
            <a:r>
              <a:rPr lang="en-US" sz="4200" dirty="0" smtClean="0"/>
              <a:t>”</a:t>
            </a:r>
          </a:p>
          <a:p>
            <a:pPr marL="82296" lvl="0" indent="0" algn="r">
              <a:buNone/>
            </a:pPr>
            <a:r>
              <a:rPr lang="en-US" sz="2800" dirty="0" smtClean="0"/>
              <a:t>Susanne </a:t>
            </a:r>
            <a:r>
              <a:rPr lang="en-US" sz="2800" dirty="0" err="1"/>
              <a:t>Sklar</a:t>
            </a:r>
            <a:r>
              <a:rPr lang="en-US" sz="2800" dirty="0"/>
              <a:t>, </a:t>
            </a:r>
            <a:r>
              <a:rPr lang="en-US" sz="2800" dirty="0" smtClean="0"/>
              <a:t> Academic &amp;</a:t>
            </a:r>
          </a:p>
          <a:p>
            <a:pPr marL="82296" lvl="0" indent="0" algn="r">
              <a:buNone/>
            </a:pPr>
            <a:r>
              <a:rPr lang="en-US" sz="2800" dirty="0" smtClean="0"/>
              <a:t>William </a:t>
            </a:r>
            <a:r>
              <a:rPr lang="en-US" sz="2800" dirty="0"/>
              <a:t>Blake scholar</a:t>
            </a:r>
          </a:p>
          <a:p>
            <a:r>
              <a:rPr lang="en-US" sz="3800" dirty="0" smtClean="0"/>
              <a:t> </a:t>
            </a:r>
            <a:r>
              <a:rPr lang="en-US" sz="4200" dirty="0"/>
              <a:t>“that which makes life worth living. </a:t>
            </a:r>
            <a:r>
              <a:rPr lang="en-US" sz="4200" dirty="0" smtClean="0"/>
              <a:t> </a:t>
            </a:r>
            <a:r>
              <a:rPr lang="en-US" sz="3800" dirty="0" smtClean="0"/>
              <a:t>Any </a:t>
            </a:r>
            <a:r>
              <a:rPr lang="en-US" sz="3800" dirty="0"/>
              <a:t>society that doesn’t respect deep pleasure or satisfaction to the mind is a mean society</a:t>
            </a:r>
            <a:r>
              <a:rPr lang="en-US" sz="3800" dirty="0" smtClean="0"/>
              <a:t>.”</a:t>
            </a:r>
          </a:p>
          <a:p>
            <a:pPr marL="82296" indent="0" algn="r">
              <a:buNone/>
            </a:pPr>
            <a:r>
              <a:rPr lang="en-US" sz="2800" dirty="0"/>
              <a:t>Peter </a:t>
            </a:r>
            <a:r>
              <a:rPr lang="en-US" sz="2800" dirty="0" err="1"/>
              <a:t>Schjeldahl</a:t>
            </a:r>
            <a:r>
              <a:rPr lang="en-US" sz="2800" dirty="0"/>
              <a:t> </a:t>
            </a:r>
            <a:endParaRPr lang="en-US" sz="2800" dirty="0" smtClean="0"/>
          </a:p>
          <a:p>
            <a:pPr marL="82296" indent="0" algn="r">
              <a:buNone/>
            </a:pPr>
            <a:r>
              <a:rPr lang="en-US" sz="2800" dirty="0" smtClean="0"/>
              <a:t>Art</a:t>
            </a:r>
            <a:r>
              <a:rPr lang="en-US" sz="2400" dirty="0" smtClean="0"/>
              <a:t> critic</a:t>
            </a:r>
            <a:endParaRPr lang="en-US" dirty="0" smtClean="0"/>
          </a:p>
          <a:p>
            <a:pPr marL="82296" indent="0" algn="r">
              <a:buNone/>
            </a:pPr>
            <a:r>
              <a:rPr lang="en-US" sz="2400" i="1" dirty="0" smtClean="0"/>
              <a:t>All from  </a:t>
            </a:r>
            <a:r>
              <a:rPr lang="en-US" sz="2400" i="1" u="sng" dirty="0" smtClean="0"/>
              <a:t>Beauty </a:t>
            </a:r>
            <a:r>
              <a:rPr lang="en-US" sz="2400" i="1" u="sng" dirty="0"/>
              <a:t>Will Save the </a:t>
            </a:r>
            <a:r>
              <a:rPr lang="en-US" sz="2400" i="1" u="sng" dirty="0" smtClean="0"/>
              <a:t>World</a:t>
            </a:r>
            <a:endParaRPr lang="en-US" sz="2400" i="1" dirty="0"/>
          </a:p>
          <a:p>
            <a:pPr marL="82296" indent="0" algn="r">
              <a:buNone/>
            </a:pPr>
            <a:r>
              <a:rPr lang="en-US" sz="2400" i="1" dirty="0" smtClean="0"/>
              <a:t>Ideas</a:t>
            </a:r>
            <a:r>
              <a:rPr lang="en-US" sz="2400" i="1" dirty="0"/>
              <a:t>, CBC Radio, </a:t>
            </a:r>
            <a:endParaRPr lang="en-US" sz="2400" i="1" dirty="0" smtClean="0"/>
          </a:p>
          <a:p>
            <a:pPr marL="82296" indent="0" algn="r">
              <a:buNone/>
            </a:pPr>
            <a:r>
              <a:rPr lang="en-US" sz="2400" i="1" dirty="0" smtClean="0"/>
              <a:t>Thursday</a:t>
            </a:r>
            <a:r>
              <a:rPr lang="en-US" sz="2400" i="1" dirty="0"/>
              <a:t>, June 10, 2010 </a:t>
            </a:r>
          </a:p>
          <a:p>
            <a:pPr algn="r"/>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51</a:t>
            </a:fld>
            <a:endParaRPr lang="en-US"/>
          </a:p>
        </p:txBody>
      </p:sp>
    </p:spTree>
    <p:extLst>
      <p:ext uri="{BB962C8B-B14F-4D97-AF65-F5344CB8AC3E}">
        <p14:creationId xmlns:p14="http://schemas.microsoft.com/office/powerpoint/2010/main" val="2118780452"/>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84666"/>
            <a:ext cx="7498080" cy="6573334"/>
          </a:xfrm>
        </p:spPr>
        <p:txBody>
          <a:bodyPr>
            <a:normAutofit fontScale="92500" lnSpcReduction="20000"/>
          </a:bodyPr>
          <a:lstStyle/>
          <a:p>
            <a:pPr marL="82296" indent="0">
              <a:buNone/>
            </a:pPr>
            <a:r>
              <a:rPr lang="en-US" sz="3600" dirty="0" smtClean="0"/>
              <a:t>Surely something that</a:t>
            </a:r>
          </a:p>
          <a:p>
            <a:r>
              <a:rPr lang="en-CA" dirty="0"/>
              <a:t>gives intense pleasure or deep satisfaction to the </a:t>
            </a:r>
            <a:r>
              <a:rPr lang="en-CA" dirty="0" smtClean="0"/>
              <a:t>mind</a:t>
            </a:r>
          </a:p>
          <a:p>
            <a:r>
              <a:rPr lang="en-CA" dirty="0" smtClean="0"/>
              <a:t>Stirs the soul</a:t>
            </a:r>
          </a:p>
          <a:p>
            <a:r>
              <a:rPr lang="en-CA" dirty="0" smtClean="0"/>
              <a:t>Brings joy</a:t>
            </a:r>
          </a:p>
          <a:p>
            <a:r>
              <a:rPr lang="en-CA" dirty="0" smtClean="0"/>
              <a:t>Makes life worth living</a:t>
            </a:r>
          </a:p>
          <a:p>
            <a:pPr marL="82296" indent="0">
              <a:buNone/>
            </a:pPr>
            <a:endParaRPr lang="en-US" dirty="0" smtClean="0"/>
          </a:p>
          <a:p>
            <a:pPr marL="82296" indent="0">
              <a:buNone/>
            </a:pPr>
            <a:r>
              <a:rPr lang="en-US" dirty="0" smtClean="0"/>
              <a:t>has got to be good for mental health, and since mental and physical health are intimately connects, good for overall health</a:t>
            </a:r>
          </a:p>
          <a:p>
            <a:pPr marL="82296" indent="0">
              <a:buNone/>
            </a:pPr>
            <a:endParaRPr lang="en-US" dirty="0" smtClean="0"/>
          </a:p>
          <a:p>
            <a:pPr marL="82296" indent="0" algn="r">
              <a:buNone/>
            </a:pPr>
            <a:r>
              <a:rPr lang="en-US" sz="2600" dirty="0" smtClean="0"/>
              <a:t>Note – this probably includes good sex and </a:t>
            </a:r>
          </a:p>
          <a:p>
            <a:pPr marL="82296" indent="0" algn="r">
              <a:buNone/>
            </a:pPr>
            <a:r>
              <a:rPr lang="en-US" sz="2600" dirty="0" err="1" smtClean="0"/>
              <a:t>rock’n’roll</a:t>
            </a:r>
            <a:r>
              <a:rPr lang="en-US" sz="2600" dirty="0" smtClean="0"/>
              <a:t>, but I don’t believe it includes </a:t>
            </a:r>
          </a:p>
          <a:p>
            <a:pPr marL="82296" indent="0" algn="r">
              <a:buNone/>
            </a:pPr>
            <a:r>
              <a:rPr lang="en-US" sz="2600" dirty="0" smtClean="0"/>
              <a:t>addictive and ultimately destructive </a:t>
            </a:r>
          </a:p>
          <a:p>
            <a:pPr marL="82296" indent="0" algn="r">
              <a:buNone/>
            </a:pPr>
            <a:r>
              <a:rPr lang="en-US" sz="2600" dirty="0" smtClean="0"/>
              <a:t>drugs, or violence against others</a:t>
            </a:r>
            <a:endParaRPr lang="en-US" sz="2600" dirty="0"/>
          </a:p>
        </p:txBody>
      </p:sp>
      <p:sp>
        <p:nvSpPr>
          <p:cNvPr id="4" name="Slide Number Placeholder 3"/>
          <p:cNvSpPr>
            <a:spLocks noGrp="1"/>
          </p:cNvSpPr>
          <p:nvPr>
            <p:ph type="sldNum" sz="quarter" idx="12"/>
          </p:nvPr>
        </p:nvSpPr>
        <p:spPr/>
        <p:txBody>
          <a:bodyPr/>
          <a:lstStyle/>
          <a:p>
            <a:fld id="{3CE0DCE6-8541-534C-9A11-F9A0E321AA64}" type="slidenum">
              <a:rPr lang="en-US" smtClean="0"/>
              <a:t>52</a:t>
            </a:fld>
            <a:endParaRPr lang="en-US"/>
          </a:p>
        </p:txBody>
      </p:sp>
    </p:spTree>
    <p:extLst>
      <p:ext uri="{BB962C8B-B14F-4D97-AF65-F5344CB8AC3E}">
        <p14:creationId xmlns:p14="http://schemas.microsoft.com/office/powerpoint/2010/main" val="51903828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667872"/>
            <a:ext cx="7498080" cy="5123997"/>
          </a:xfrm>
        </p:spPr>
        <p:txBody>
          <a:bodyPr/>
          <a:lstStyle/>
          <a:p>
            <a:r>
              <a:rPr lang="en-US" sz="4000" dirty="0"/>
              <a:t>If so, when we build housing and schools and workplaces and  hospitals and </a:t>
            </a:r>
            <a:r>
              <a:rPr lang="en-US" sz="4000" dirty="0" err="1"/>
              <a:t>neighbourhoods</a:t>
            </a:r>
            <a:r>
              <a:rPr lang="en-US" sz="4000" dirty="0"/>
              <a:t> that are ugly</a:t>
            </a:r>
            <a:r>
              <a:rPr lang="en-US" sz="4000" dirty="0" smtClean="0"/>
              <a:t>, what </a:t>
            </a:r>
            <a:r>
              <a:rPr lang="en-US" sz="4000" dirty="0"/>
              <a:t>are we </a:t>
            </a:r>
            <a:r>
              <a:rPr lang="en-US" sz="4000" dirty="0" smtClean="0"/>
              <a:t>telling </a:t>
            </a:r>
            <a:r>
              <a:rPr lang="en-US" sz="4000" dirty="0"/>
              <a:t>the people who </a:t>
            </a:r>
            <a:r>
              <a:rPr lang="en-US" sz="4000" dirty="0" smtClean="0"/>
              <a:t>live, learn, work or play in those places?</a:t>
            </a:r>
            <a:endParaRPr lang="en-US" sz="4000" dirty="0"/>
          </a:p>
          <a:p>
            <a:endParaRPr lang="en-US" dirty="0"/>
          </a:p>
        </p:txBody>
      </p:sp>
      <p:sp>
        <p:nvSpPr>
          <p:cNvPr id="4" name="Slide Number Placeholder 3"/>
          <p:cNvSpPr>
            <a:spLocks noGrp="1"/>
          </p:cNvSpPr>
          <p:nvPr>
            <p:ph type="sldNum" sz="quarter" idx="12"/>
          </p:nvPr>
        </p:nvSpPr>
        <p:spPr/>
        <p:txBody>
          <a:bodyPr/>
          <a:lstStyle/>
          <a:p>
            <a:fld id="{3CE0DCE6-8541-534C-9A11-F9A0E321AA64}" type="slidenum">
              <a:rPr lang="en-US" smtClean="0"/>
              <a:t>53</a:t>
            </a:fld>
            <a:endParaRPr lang="en-US"/>
          </a:p>
        </p:txBody>
      </p:sp>
    </p:spTree>
    <p:extLst>
      <p:ext uri="{BB962C8B-B14F-4D97-AF65-F5344CB8AC3E}">
        <p14:creationId xmlns:p14="http://schemas.microsoft.com/office/powerpoint/2010/main" val="398584178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894073"/>
          </a:xfrm>
        </p:spPr>
        <p:txBody>
          <a:bodyPr>
            <a:normAutofit/>
          </a:bodyPr>
          <a:lstStyle/>
          <a:p>
            <a:r>
              <a:rPr lang="en-US" sz="4800" dirty="0" smtClean="0"/>
              <a:t>Natural beauty is free</a:t>
            </a:r>
            <a:endParaRPr lang="en-US" sz="4800" dirty="0"/>
          </a:p>
        </p:txBody>
      </p:sp>
      <p:sp>
        <p:nvSpPr>
          <p:cNvPr id="3" name="Content Placeholder 2"/>
          <p:cNvSpPr>
            <a:spLocks noGrp="1"/>
          </p:cNvSpPr>
          <p:nvPr>
            <p:ph idx="1"/>
          </p:nvPr>
        </p:nvSpPr>
        <p:spPr>
          <a:xfrm>
            <a:off x="1435608" y="1182461"/>
            <a:ext cx="7498080" cy="5065938"/>
          </a:xfrm>
        </p:spPr>
        <p:txBody>
          <a:bodyPr>
            <a:normAutofit/>
          </a:bodyPr>
          <a:lstStyle/>
          <a:p>
            <a:pPr lvl="0"/>
            <a:r>
              <a:rPr lang="en-US" sz="3600" dirty="0" smtClean="0"/>
              <a:t>Flowers</a:t>
            </a:r>
            <a:r>
              <a:rPr lang="en-US" sz="3600" dirty="0"/>
              <a:t>, trees, </a:t>
            </a:r>
            <a:r>
              <a:rPr lang="en-US" sz="3600" dirty="0" smtClean="0"/>
              <a:t>etc.</a:t>
            </a:r>
            <a:endParaRPr lang="en-US" sz="3600" dirty="0"/>
          </a:p>
          <a:p>
            <a:pPr lvl="0"/>
            <a:r>
              <a:rPr lang="en-US" sz="3600" dirty="0"/>
              <a:t>Sunsets, moonbeams,</a:t>
            </a:r>
          </a:p>
          <a:p>
            <a:pPr lvl="0"/>
            <a:r>
              <a:rPr lang="en-US" sz="3600" dirty="0"/>
              <a:t>Lakes, rivers, ponds, oceans</a:t>
            </a:r>
          </a:p>
          <a:p>
            <a:pPr lvl="0"/>
            <a:r>
              <a:rPr lang="en-US" sz="3600" dirty="0"/>
              <a:t>Critters</a:t>
            </a:r>
          </a:p>
          <a:p>
            <a:pPr lvl="0"/>
            <a:r>
              <a:rPr lang="en-US" sz="3600" dirty="0"/>
              <a:t>The wind in the </a:t>
            </a:r>
            <a:r>
              <a:rPr lang="en-US" sz="3600" dirty="0" smtClean="0"/>
              <a:t>trees</a:t>
            </a:r>
          </a:p>
          <a:p>
            <a:pPr lvl="0"/>
            <a:r>
              <a:rPr lang="en-US" sz="3600" dirty="0" smtClean="0"/>
              <a:t>The </a:t>
            </a:r>
            <a:r>
              <a:rPr lang="en-US" sz="3600" dirty="0"/>
              <a:t>Milky Way </a:t>
            </a:r>
          </a:p>
        </p:txBody>
      </p:sp>
      <p:sp>
        <p:nvSpPr>
          <p:cNvPr id="4" name="Slide Number Placeholder 3"/>
          <p:cNvSpPr>
            <a:spLocks noGrp="1"/>
          </p:cNvSpPr>
          <p:nvPr>
            <p:ph type="sldNum" sz="quarter" idx="12"/>
          </p:nvPr>
        </p:nvSpPr>
        <p:spPr/>
        <p:txBody>
          <a:bodyPr/>
          <a:lstStyle/>
          <a:p>
            <a:fld id="{3CE0DCE6-8541-534C-9A11-F9A0E321AA64}" type="slidenum">
              <a:rPr lang="en-US" smtClean="0"/>
              <a:t>54</a:t>
            </a:fld>
            <a:endParaRPr lang="en-US"/>
          </a:p>
        </p:txBody>
      </p:sp>
    </p:spTree>
    <p:extLst>
      <p:ext uri="{BB962C8B-B14F-4D97-AF65-F5344CB8AC3E}">
        <p14:creationId xmlns:p14="http://schemas.microsoft.com/office/powerpoint/2010/main" val="301953123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78901"/>
            <a:ext cx="7498080" cy="880920"/>
          </a:xfrm>
        </p:spPr>
        <p:txBody>
          <a:bodyPr>
            <a:normAutofit/>
          </a:bodyPr>
          <a:lstStyle/>
          <a:p>
            <a:r>
              <a:rPr lang="en-US" sz="4400" dirty="0" smtClean="0"/>
              <a:t>Gardens, beauty and health</a:t>
            </a:r>
            <a:endParaRPr lang="en-US" sz="4400" dirty="0"/>
          </a:p>
        </p:txBody>
      </p:sp>
      <p:sp>
        <p:nvSpPr>
          <p:cNvPr id="3" name="Content Placeholder 2"/>
          <p:cNvSpPr>
            <a:spLocks noGrp="1"/>
          </p:cNvSpPr>
          <p:nvPr>
            <p:ph idx="1"/>
          </p:nvPr>
        </p:nvSpPr>
        <p:spPr>
          <a:xfrm>
            <a:off x="1435608" y="1187730"/>
            <a:ext cx="7498080" cy="5060669"/>
          </a:xfrm>
        </p:spPr>
        <p:txBody>
          <a:bodyPr>
            <a:normAutofit fontScale="92500" lnSpcReduction="10000"/>
          </a:bodyPr>
          <a:lstStyle/>
          <a:p>
            <a:pPr marL="82296" indent="0">
              <a:buNone/>
            </a:pPr>
            <a:r>
              <a:rPr lang="en-US" dirty="0" smtClean="0"/>
              <a:t>Gardens unite </a:t>
            </a:r>
          </a:p>
          <a:p>
            <a:r>
              <a:rPr lang="en-US" dirty="0"/>
              <a:t>N</a:t>
            </a:r>
            <a:r>
              <a:rPr lang="en-US" dirty="0" smtClean="0"/>
              <a:t>ature </a:t>
            </a:r>
            <a:r>
              <a:rPr lang="en-US" dirty="0"/>
              <a:t>('free' beauty</a:t>
            </a:r>
            <a:r>
              <a:rPr lang="en-US" dirty="0" smtClean="0"/>
              <a:t>) </a:t>
            </a:r>
          </a:p>
          <a:p>
            <a:r>
              <a:rPr lang="en-US" dirty="0"/>
              <a:t>A</a:t>
            </a:r>
            <a:r>
              <a:rPr lang="en-US" dirty="0" smtClean="0"/>
              <a:t>rt </a:t>
            </a:r>
            <a:r>
              <a:rPr lang="en-US" dirty="0"/>
              <a:t>(created beauty) and </a:t>
            </a:r>
            <a:endParaRPr lang="en-US" dirty="0" smtClean="0"/>
          </a:p>
          <a:p>
            <a:r>
              <a:rPr lang="en-US" dirty="0"/>
              <a:t>T</a:t>
            </a:r>
            <a:r>
              <a:rPr lang="en-US" dirty="0" smtClean="0"/>
              <a:t>he </a:t>
            </a:r>
            <a:r>
              <a:rPr lang="en-US" dirty="0"/>
              <a:t>built environment (built beauty</a:t>
            </a:r>
            <a:r>
              <a:rPr lang="en-US" dirty="0" smtClean="0"/>
              <a:t>)</a:t>
            </a:r>
            <a:endParaRPr lang="en-US" dirty="0"/>
          </a:p>
          <a:p>
            <a:pPr marL="82296" indent="0">
              <a:buNone/>
            </a:pPr>
            <a:r>
              <a:rPr lang="en-US" dirty="0" smtClean="0"/>
              <a:t>And have </a:t>
            </a:r>
          </a:p>
          <a:p>
            <a:r>
              <a:rPr lang="en-US" dirty="0" smtClean="0"/>
              <a:t>Physical</a:t>
            </a:r>
          </a:p>
          <a:p>
            <a:r>
              <a:rPr lang="en-US" dirty="0" smtClean="0"/>
              <a:t>Mental</a:t>
            </a:r>
          </a:p>
          <a:p>
            <a:r>
              <a:rPr lang="en-US" dirty="0" smtClean="0"/>
              <a:t>Social</a:t>
            </a:r>
          </a:p>
          <a:p>
            <a:r>
              <a:rPr lang="en-US" dirty="0" smtClean="0"/>
              <a:t>Emotional and </a:t>
            </a:r>
          </a:p>
          <a:p>
            <a:r>
              <a:rPr lang="en-US" dirty="0" smtClean="0"/>
              <a:t>Aesthetic benefits for health</a:t>
            </a:r>
            <a:endParaRPr lang="en-US" dirty="0"/>
          </a:p>
        </p:txBody>
      </p:sp>
    </p:spTree>
    <p:extLst>
      <p:ext uri="{BB962C8B-B14F-4D97-AF65-F5344CB8AC3E}">
        <p14:creationId xmlns:p14="http://schemas.microsoft.com/office/powerpoint/2010/main" val="67733622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4082" y="1360062"/>
            <a:ext cx="7498080" cy="4007310"/>
          </a:xfrm>
        </p:spPr>
        <p:txBody>
          <a:bodyPr>
            <a:normAutofit lnSpcReduction="10000"/>
          </a:bodyPr>
          <a:lstStyle/>
          <a:p>
            <a:pPr marL="82296" indent="0" algn="ctr">
              <a:buNone/>
            </a:pPr>
            <a:r>
              <a:rPr lang="en-US" sz="5400" b="1" dirty="0" smtClean="0"/>
              <a:t>“Build me a garden to  grow people in”</a:t>
            </a:r>
          </a:p>
          <a:p>
            <a:pPr marL="82296" indent="0" algn="ctr">
              <a:buNone/>
            </a:pPr>
            <a:endParaRPr lang="en-US" sz="4400" b="1" dirty="0"/>
          </a:p>
          <a:p>
            <a:pPr marL="82296" indent="0" algn="ctr">
              <a:buNone/>
            </a:pPr>
            <a:endParaRPr lang="en-US" sz="4400" b="1" dirty="0" smtClean="0"/>
          </a:p>
          <a:p>
            <a:pPr marL="82296" indent="0" algn="ctr">
              <a:buNone/>
            </a:pPr>
            <a:r>
              <a:rPr lang="en-US" sz="2800" b="1" dirty="0" smtClean="0"/>
              <a:t>James Rouse</a:t>
            </a:r>
          </a:p>
          <a:p>
            <a:pPr marL="82296" indent="0" algn="ctr">
              <a:buNone/>
            </a:pPr>
            <a:r>
              <a:rPr lang="en-US" sz="2800" b="1" dirty="0" smtClean="0"/>
              <a:t>Developer of Columbia MD</a:t>
            </a:r>
            <a:endParaRPr lang="en-US" sz="2400" b="1" dirty="0"/>
          </a:p>
        </p:txBody>
      </p:sp>
    </p:spTree>
    <p:extLst>
      <p:ext uri="{BB962C8B-B14F-4D97-AF65-F5344CB8AC3E}">
        <p14:creationId xmlns:p14="http://schemas.microsoft.com/office/powerpoint/2010/main" val="320367080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HSP Them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PHSP Theme.thmx</Template>
  <TotalTime>212</TotalTime>
  <Words>2720</Words>
  <Application>Microsoft Macintosh PowerPoint</Application>
  <PresentationFormat>On-screen Show (4:3)</PresentationFormat>
  <Paragraphs>383</Paragraphs>
  <Slides>56</Slides>
  <Notes>25</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PHSP Theme</vt:lpstr>
      <vt:lpstr>The Health Benefits  of Nature: From Gardens to the Planet</vt:lpstr>
      <vt:lpstr>Why nature matters</vt:lpstr>
      <vt:lpstr>Biophilia</vt:lpstr>
      <vt:lpstr>What are healthy human habitats</vt:lpstr>
      <vt:lpstr>The ecological determinants of health</vt:lpstr>
      <vt:lpstr>Healthy people need healthy ecosystems</vt:lpstr>
      <vt:lpstr>But ecosystems are in decline</vt:lpstr>
      <vt:lpstr>What proportion of time do we spend . . . </vt:lpstr>
      <vt:lpstr>PowerPoint Presentation</vt:lpstr>
      <vt:lpstr>We no longer live in nature</vt:lpstr>
      <vt:lpstr>Nature deficit disorder</vt:lpstr>
      <vt:lpstr>Roaming distance has shrunk</vt:lpstr>
      <vt:lpstr>Time kids spend outdoors</vt:lpstr>
      <vt:lpstr>Earth’s City Lights</vt:lpstr>
      <vt:lpstr>If we can’t see the stars . . . </vt:lpstr>
      <vt:lpstr>. . . how do we know our place in the universe? </vt:lpstr>
      <vt:lpstr>The child-nature connection</vt:lpstr>
      <vt:lpstr>The health benefits of nature</vt:lpstr>
      <vt:lpstr>Engaging with nature</vt:lpstr>
      <vt:lpstr>Viewing nature</vt:lpstr>
      <vt:lpstr>Being in nature</vt:lpstr>
      <vt:lpstr>Health and social benefits  of urban greenery</vt:lpstr>
      <vt:lpstr>The health impacts of ‘less green’ environments</vt:lpstr>
      <vt:lpstr>PowerPoint Presentation</vt:lpstr>
      <vt:lpstr>PowerPoint Presentation</vt:lpstr>
      <vt:lpstr>PowerPoint Presentation</vt:lpstr>
      <vt:lpstr>PowerPoint Presentation</vt:lpstr>
      <vt:lpstr>Ming Kuo’s research</vt:lpstr>
      <vt:lpstr>Ming Kuo’s research/2</vt:lpstr>
      <vt:lpstr>‘Vitamin G’</vt:lpstr>
      <vt:lpstr>Because we are so urbanised </vt:lpstr>
      <vt:lpstr>The Different Environments of Nature and the Different Ways Children and Youth Can Experience Nature  (Adapted From the Child and Nature Alliance)  Source:  Active Healthy Kids Canada (2011)The Active Healthy Kids Canada 2011 Report Card on Physical Activity for Children and Youth. Toronto: Active Healthy Kids Canada.  (p 52)</vt:lpstr>
      <vt:lpstr>Health benefits of  interacting with plants</vt:lpstr>
      <vt:lpstr>Nature at home</vt:lpstr>
      <vt:lpstr>Health benefits of  gardens and gardening </vt:lpstr>
      <vt:lpstr>Nature at School: Forest Schools &amp; Nature KG</vt:lpstr>
      <vt:lpstr>School grounds and gardens</vt:lpstr>
      <vt:lpstr>Evergreen Foundation - Greening School Grounds</vt:lpstr>
      <vt:lpstr>Nature in the neighbourhood</vt:lpstr>
      <vt:lpstr>Urban trees and health</vt:lpstr>
      <vt:lpstr>Health benefits of community gardening</vt:lpstr>
      <vt:lpstr>Health benefits  of urban parks </vt:lpstr>
      <vt:lpstr>Parks for all</vt:lpstr>
      <vt:lpstr>Nature at work</vt:lpstr>
      <vt:lpstr>Nature in hospitals</vt:lpstr>
      <vt:lpstr>Beauty and health</vt:lpstr>
      <vt:lpstr>PowerPoint Presentation</vt:lpstr>
      <vt:lpstr>My early thoughts</vt:lpstr>
      <vt:lpstr>Ahhh, but what is beauty?</vt:lpstr>
      <vt:lpstr>PowerPoint Presentation</vt:lpstr>
      <vt:lpstr>PowerPoint Presentation</vt:lpstr>
      <vt:lpstr>PowerPoint Presentation</vt:lpstr>
      <vt:lpstr>PowerPoint Presentation</vt:lpstr>
      <vt:lpstr>Natural beauty is free</vt:lpstr>
      <vt:lpstr>Gardens, beauty and health</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Health Benefits  of Nature: From Gardens to the Planet</dc:title>
  <dc:creator>Trevor Hancock</dc:creator>
  <cp:lastModifiedBy>Trevor Hancock</cp:lastModifiedBy>
  <cp:revision>12</cp:revision>
  <dcterms:created xsi:type="dcterms:W3CDTF">2014-01-21T06:51:32Z</dcterms:created>
  <dcterms:modified xsi:type="dcterms:W3CDTF">2014-01-24T05:17:55Z</dcterms:modified>
</cp:coreProperties>
</file>